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49" r:id="rId3"/>
    <p:sldId id="285" r:id="rId4"/>
    <p:sldId id="355" r:id="rId5"/>
    <p:sldId id="354" r:id="rId6"/>
    <p:sldId id="356" r:id="rId7"/>
    <p:sldId id="357" r:id="rId8"/>
    <p:sldId id="382" r:id="rId9"/>
    <p:sldId id="377" r:id="rId10"/>
    <p:sldId id="358" r:id="rId11"/>
    <p:sldId id="359" r:id="rId12"/>
    <p:sldId id="360" r:id="rId13"/>
    <p:sldId id="361" r:id="rId14"/>
    <p:sldId id="362" r:id="rId15"/>
    <p:sldId id="363" r:id="rId16"/>
    <p:sldId id="364" r:id="rId17"/>
    <p:sldId id="368" r:id="rId18"/>
    <p:sldId id="365" r:id="rId19"/>
    <p:sldId id="366" r:id="rId20"/>
    <p:sldId id="369" r:id="rId21"/>
    <p:sldId id="370" r:id="rId22"/>
    <p:sldId id="371" r:id="rId23"/>
    <p:sldId id="378" r:id="rId24"/>
    <p:sldId id="372" r:id="rId25"/>
    <p:sldId id="380" r:id="rId26"/>
    <p:sldId id="376" r:id="rId27"/>
    <p:sldId id="383" r:id="rId28"/>
    <p:sldId id="379" r:id="rId29"/>
    <p:sldId id="375" r:id="rId30"/>
    <p:sldId id="381" r:id="rId31"/>
    <p:sldId id="374" r:id="rId32"/>
    <p:sldId id="404" r:id="rId33"/>
    <p:sldId id="384" r:id="rId34"/>
    <p:sldId id="386" r:id="rId35"/>
    <p:sldId id="385" r:id="rId36"/>
    <p:sldId id="387" r:id="rId37"/>
    <p:sldId id="388" r:id="rId38"/>
    <p:sldId id="389" r:id="rId39"/>
    <p:sldId id="392" r:id="rId40"/>
    <p:sldId id="393" r:id="rId41"/>
    <p:sldId id="394" r:id="rId42"/>
    <p:sldId id="390" r:id="rId43"/>
    <p:sldId id="395" r:id="rId44"/>
    <p:sldId id="396" r:id="rId45"/>
    <p:sldId id="397" r:id="rId46"/>
    <p:sldId id="398" r:id="rId47"/>
    <p:sldId id="391" r:id="rId48"/>
    <p:sldId id="399" r:id="rId49"/>
    <p:sldId id="400" r:id="rId50"/>
    <p:sldId id="401" r:id="rId51"/>
    <p:sldId id="402" r:id="rId52"/>
    <p:sldId id="340" r:id="rId5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orient="horz" pos="281">
          <p15:clr>
            <a:srgbClr val="A4A3A4"/>
          </p15:clr>
        </p15:guide>
        <p15:guide id="3" orient="horz" pos="3936" userDrawn="1">
          <p15:clr>
            <a:srgbClr val="A4A3A4"/>
          </p15:clr>
        </p15:guide>
        <p15:guide id="4" orient="horz" pos="1106">
          <p15:clr>
            <a:srgbClr val="A4A3A4"/>
          </p15:clr>
        </p15:guide>
        <p15:guide id="5" orient="horz" pos="1224" userDrawn="1">
          <p15:clr>
            <a:srgbClr val="A4A3A4"/>
          </p15:clr>
        </p15:guide>
        <p15:guide id="6" orient="horz" pos="2016" userDrawn="1">
          <p15:clr>
            <a:srgbClr val="A4A3A4"/>
          </p15:clr>
        </p15:guide>
        <p15:guide id="7" orient="horz" pos="2952" userDrawn="1">
          <p15:clr>
            <a:srgbClr val="A4A3A4"/>
          </p15:clr>
        </p15:guide>
        <p15:guide id="8" orient="horz" pos="3096" userDrawn="1">
          <p15:clr>
            <a:srgbClr val="A4A3A4"/>
          </p15:clr>
        </p15:guide>
        <p15:guide id="9" pos="283">
          <p15:clr>
            <a:srgbClr val="A4A3A4"/>
          </p15:clr>
        </p15:guide>
        <p15:guide id="10" pos="5472" userDrawn="1">
          <p15:clr>
            <a:srgbClr val="A4A3A4"/>
          </p15:clr>
        </p15:guide>
        <p15:guide id="11" pos="1499">
          <p15:clr>
            <a:srgbClr val="A4A3A4"/>
          </p15:clr>
        </p15:guide>
        <p15:guide id="12" pos="1608" userDrawn="1">
          <p15:clr>
            <a:srgbClr val="A4A3A4"/>
          </p15:clr>
        </p15:guide>
        <p15:guide id="13" pos="2832" userDrawn="1">
          <p15:clr>
            <a:srgbClr val="A4A3A4"/>
          </p15:clr>
        </p15:guide>
        <p15:guide id="14" pos="2976" userDrawn="1">
          <p15:clr>
            <a:srgbClr val="A4A3A4"/>
          </p15:clr>
        </p15:guide>
        <p15:guide id="15" pos="4153">
          <p15:clr>
            <a:srgbClr val="A4A3A4"/>
          </p15:clr>
        </p15:guide>
        <p15:guide id="16" pos="4248" userDrawn="1">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E18"/>
    <a:srgbClr val="0D3A0C"/>
    <a:srgbClr val="1F671F"/>
    <a:srgbClr val="FF9E6D"/>
    <a:srgbClr val="53CEFF"/>
    <a:srgbClr val="10450F"/>
    <a:srgbClr val="E0E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66275" autoAdjust="0"/>
  </p:normalViewPr>
  <p:slideViewPr>
    <p:cSldViewPr snapToGrid="0" snapToObjects="1" showGuides="1">
      <p:cViewPr>
        <p:scale>
          <a:sx n="50" d="100"/>
          <a:sy n="50" d="100"/>
        </p:scale>
        <p:origin x="-2424" y="-272"/>
      </p:cViewPr>
      <p:guideLst>
        <p:guide orient="horz" pos="2184"/>
        <p:guide orient="horz" pos="281"/>
        <p:guide orient="horz" pos="3936"/>
        <p:guide orient="horz" pos="1106"/>
        <p:guide orient="horz" pos="1224"/>
        <p:guide orient="horz" pos="2016"/>
        <p:guide orient="horz" pos="2952"/>
        <p:guide orient="horz" pos="3096"/>
        <p:guide pos="283"/>
        <p:guide pos="5472"/>
        <p:guide pos="1499"/>
        <p:guide pos="1608"/>
        <p:guide pos="2832"/>
        <p:guide pos="2976"/>
        <p:guide pos="4153"/>
        <p:guide pos="4248"/>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77" d="100"/>
          <a:sy n="77" d="100"/>
        </p:scale>
        <p:origin x="1224"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1A7937F-93EC-43FF-B67F-CF2A09B9047D}" type="datetimeFigureOut">
              <a:rPr lang="en-US" smtClean="0"/>
              <a:pPr/>
              <a:t>20/04/17</a:t>
            </a:fld>
            <a:endParaRPr lang="en-GB"/>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67D74D3-CAB6-45BE-AA25-21F397D50537}" type="slidenum">
              <a:rPr lang="en-GB" smtClean="0"/>
              <a:pPr/>
              <a:t>‹#›</a:t>
            </a:fld>
            <a:endParaRPr lang="en-GB"/>
          </a:p>
        </p:txBody>
      </p:sp>
    </p:spTree>
    <p:extLst>
      <p:ext uri="{BB962C8B-B14F-4D97-AF65-F5344CB8AC3E}">
        <p14:creationId xmlns:p14="http://schemas.microsoft.com/office/powerpoint/2010/main" val="1514082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2B45C95-3FCC-4768-AAF5-1AC1351D0793}" type="datetimeFigureOut">
              <a:rPr lang="en-GB" smtClean="0"/>
              <a:pPr/>
              <a:t>20/04/17</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96036EC-EAD1-47F4-ABDF-2CC6EDB2B4E3}" type="slidenum">
              <a:rPr lang="en-GB" smtClean="0"/>
              <a:pPr/>
              <a:t>‹#›</a:t>
            </a:fld>
            <a:endParaRPr lang="en-GB"/>
          </a:p>
        </p:txBody>
      </p:sp>
    </p:spTree>
    <p:extLst>
      <p:ext uri="{BB962C8B-B14F-4D97-AF65-F5344CB8AC3E}">
        <p14:creationId xmlns:p14="http://schemas.microsoft.com/office/powerpoint/2010/main" val="30473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understand%20the%20proper%20way%20to%20enter%20your%20transactions%20if%20you%20are%20using%20pure%20journal%20entries." TargetMode="External"/><Relationship Id="rId4" Type="http://schemas.openxmlformats.org/officeDocument/2006/relationships/hyperlink" Target="http://knowledge.sage.my/index.php?/article/AA-05617/0/Sage-UBS-Transaction-File-Maintenance.htm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understand%20the%20proper%20way%20to%20enter%20your%20transactions%20if%20you%20are%20using%20pure%20journal%20entries." TargetMode="External"/><Relationship Id="rId4" Type="http://schemas.openxmlformats.org/officeDocument/2006/relationships/hyperlink" Target="http://knowledge.sage.my/index.php?/article/AA-06492/0/GST-03-GST-Report-GAF-FAQ.html"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6036EC-EAD1-47F4-ABDF-2CC6EDB2B4E3}" type="slidenum">
              <a:rPr lang="en-GB" smtClean="0"/>
              <a:pPr/>
              <a:t>1</a:t>
            </a:fld>
            <a:endParaRPr lang="en-GB"/>
          </a:p>
        </p:txBody>
      </p:sp>
    </p:spTree>
    <p:extLst>
      <p:ext uri="{BB962C8B-B14F-4D97-AF65-F5344CB8AC3E}">
        <p14:creationId xmlns:p14="http://schemas.microsoft.com/office/powerpoint/2010/main" val="176087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a:t>
            </a:r>
            <a:endParaRPr lang="en-US" baseline="0" dirty="0" smtClean="0"/>
          </a:p>
          <a:p>
            <a:pPr marL="457200" lvl="0" indent="-457200">
              <a:buFont typeface="Arial" panose="020B0604020202020204" pitchFamily="34" charset="0"/>
              <a:buChar char="•"/>
            </a:pPr>
            <a:r>
              <a:rPr lang="en-US" dirty="0" smtClean="0"/>
              <a:t>Generate Goods &amp; Service Tax report.</a:t>
            </a:r>
          </a:p>
          <a:p>
            <a:pPr marL="457200" lvl="0" indent="-457200">
              <a:buFont typeface="Arial" panose="020B0604020202020204" pitchFamily="34" charset="0"/>
              <a:buChar char="•"/>
            </a:pPr>
            <a:r>
              <a:rPr lang="en-US" dirty="0" smtClean="0"/>
              <a:t>Generate ledger report for GST Input tax and GST Output tax GL.</a:t>
            </a:r>
          </a:p>
          <a:p>
            <a:pPr marL="457200" lvl="0" indent="-457200">
              <a:buFont typeface="Arial" panose="020B0604020202020204" pitchFamily="34" charset="0"/>
              <a:buChar char="•"/>
            </a:pPr>
            <a:r>
              <a:rPr lang="en-US" dirty="0" smtClean="0"/>
              <a:t>Generate GST-03 of current taxable period, save is as Draft.</a:t>
            </a:r>
          </a:p>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10</a:t>
            </a:fld>
            <a:endParaRPr lang="en-GB"/>
          </a:p>
        </p:txBody>
      </p:sp>
    </p:spTree>
    <p:extLst>
      <p:ext uri="{BB962C8B-B14F-4D97-AF65-F5344CB8AC3E}">
        <p14:creationId xmlns:p14="http://schemas.microsoft.com/office/powerpoint/2010/main" val="83585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a:t>
            </a:r>
          </a:p>
          <a:p>
            <a:pPr lvl="0"/>
            <a:r>
              <a:rPr lang="en-US" dirty="0" smtClean="0"/>
              <a:t>Cross check the reports. Make sure they are tally.</a:t>
            </a:r>
          </a:p>
          <a:p>
            <a:endParaRPr lang="en-US" dirty="0" smtClean="0"/>
          </a:p>
          <a:p>
            <a:r>
              <a:rPr lang="en-US" dirty="0" smtClean="0"/>
              <a:t>For example, </a:t>
            </a:r>
          </a:p>
          <a:p>
            <a:r>
              <a:rPr lang="en-US" dirty="0" smtClean="0"/>
              <a:t>The amount in GST-03 5(b), should</a:t>
            </a:r>
            <a:r>
              <a:rPr lang="en-US" baseline="0" dirty="0" smtClean="0"/>
              <a:t> be the same as the balance of GST Output Tax GL; </a:t>
            </a:r>
            <a:r>
              <a:rPr lang="en-US" dirty="0" smtClean="0"/>
              <a:t>GST-03 6(b), should</a:t>
            </a:r>
            <a:r>
              <a:rPr lang="en-US" baseline="0" dirty="0" smtClean="0"/>
              <a:t> be the same as the balance of GST Input Tax GL.</a:t>
            </a:r>
          </a:p>
          <a:p>
            <a:r>
              <a:rPr lang="en-US" dirty="0" smtClean="0"/>
              <a:t>The amount in GST-03 5(a) &amp; 5(b), should</a:t>
            </a:r>
            <a:r>
              <a:rPr lang="en-US" baseline="0" dirty="0" smtClean="0"/>
              <a:t> be the same as total taxable sales amount &amp; total tax amount of SR &amp; DS tax codes in the Tax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amount in GST-03 6(a) &amp; 6(b), should</a:t>
            </a:r>
            <a:r>
              <a:rPr lang="en-US" baseline="0" dirty="0" smtClean="0"/>
              <a:t> be the same as total taxable purchase amount &amp; total tax amount for TX, TX-E43 &amp; TX-RE tax codes in the Tax report.</a:t>
            </a:r>
          </a:p>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11</a:t>
            </a:fld>
            <a:endParaRPr lang="en-GB"/>
          </a:p>
        </p:txBody>
      </p:sp>
    </p:spTree>
    <p:extLst>
      <p:ext uri="{BB962C8B-B14F-4D97-AF65-F5344CB8AC3E}">
        <p14:creationId xmlns:p14="http://schemas.microsoft.com/office/powerpoint/2010/main" val="271183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found that the reports are not</a:t>
            </a:r>
            <a:r>
              <a:rPr lang="en-US" baseline="0" dirty="0" smtClean="0"/>
              <a:t> tally, please do not panic.</a:t>
            </a:r>
          </a:p>
          <a:p>
            <a:r>
              <a:rPr lang="en-US" baseline="0" dirty="0" smtClean="0"/>
              <a:t>We have know-how articles in </a:t>
            </a:r>
            <a:r>
              <a:rPr lang="en-US" dirty="0" smtClean="0">
                <a:hlinkClick r:id="rId3" action="ppaction://hlinkfile"/>
              </a:rPr>
              <a:t>knowledge.sage.my</a:t>
            </a:r>
            <a:r>
              <a:rPr lang="en-US" baseline="0" dirty="0" smtClean="0"/>
              <a:t> to guide you.</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learn and understand the </a:t>
            </a:r>
            <a:r>
              <a:rPr lang="en-US" dirty="0" smtClean="0"/>
              <a:t>proper way to enter your transactions if you are using pure journal entries. Look for the article entitled</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sng" kern="1200" dirty="0" smtClean="0">
                <a:solidFill>
                  <a:schemeClr val="tx1"/>
                </a:solidFill>
                <a:effectLst/>
                <a:latin typeface="+mn-lt"/>
                <a:ea typeface="+mn-ea"/>
                <a:cs typeface="+mn-cs"/>
                <a:hlinkClick r:id="rId4"/>
              </a:rPr>
              <a:t>Sage UBS - Transaction File Maintenance</a:t>
            </a:r>
            <a:endParaRPr lang="fr-FR" sz="1200" b="0"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kern="1200" dirty="0" err="1" smtClean="0">
                <a:solidFill>
                  <a:schemeClr val="tx1"/>
                </a:solidFill>
                <a:effectLst/>
                <a:latin typeface="+mn-lt"/>
                <a:ea typeface="+mn-ea"/>
                <a:cs typeface="+mn-cs"/>
              </a:rPr>
              <a:t>Bear</a:t>
            </a:r>
            <a:r>
              <a:rPr lang="fr-FR" sz="1200" b="0" i="0" u="none" kern="1200" dirty="0" smtClean="0">
                <a:solidFill>
                  <a:schemeClr val="tx1"/>
                </a:solidFill>
                <a:effectLst/>
                <a:latin typeface="+mn-lt"/>
                <a:ea typeface="+mn-ea"/>
                <a:cs typeface="+mn-cs"/>
              </a:rPr>
              <a:t> in </a:t>
            </a:r>
            <a:r>
              <a:rPr lang="fr-FR" sz="1200" b="0" i="0" u="none" kern="1200" dirty="0" err="1" smtClean="0">
                <a:solidFill>
                  <a:schemeClr val="tx1"/>
                </a:solidFill>
                <a:effectLst/>
                <a:latin typeface="+mn-lt"/>
                <a:ea typeface="+mn-ea"/>
                <a:cs typeface="+mn-cs"/>
              </a:rPr>
              <a:t>mind</a:t>
            </a:r>
            <a:r>
              <a:rPr lang="fr-FR" sz="1200" b="0" i="0" u="none" kern="1200" dirty="0" smtClean="0">
                <a:solidFill>
                  <a:schemeClr val="tx1"/>
                </a:solidFill>
                <a:effectLst/>
                <a:latin typeface="+mn-lt"/>
                <a:ea typeface="+mn-ea"/>
                <a:cs typeface="+mn-cs"/>
              </a:rPr>
              <a:t>, </a:t>
            </a:r>
            <a:r>
              <a:rPr lang="fr-FR" sz="1200" b="0" i="0" u="none" kern="1200" dirty="0" err="1" smtClean="0">
                <a:solidFill>
                  <a:schemeClr val="tx1"/>
                </a:solidFill>
                <a:effectLst/>
                <a:latin typeface="+mn-lt"/>
                <a:ea typeface="+mn-ea"/>
                <a:cs typeface="+mn-cs"/>
              </a:rPr>
              <a:t>based</a:t>
            </a:r>
            <a:r>
              <a:rPr lang="fr-FR" sz="1200" b="0" i="0" u="none" kern="1200" dirty="0" smtClean="0">
                <a:solidFill>
                  <a:schemeClr val="tx1"/>
                </a:solidFill>
                <a:effectLst/>
                <a:latin typeface="+mn-lt"/>
                <a:ea typeface="+mn-ea"/>
                <a:cs typeface="+mn-cs"/>
              </a:rPr>
              <a:t> on</a:t>
            </a:r>
            <a:r>
              <a:rPr lang="fr-FR" sz="1200" b="0" i="0" u="none" kern="1200" baseline="0" dirty="0" smtClean="0">
                <a:solidFill>
                  <a:schemeClr val="tx1"/>
                </a:solidFill>
                <a:effectLst/>
                <a:latin typeface="+mn-lt"/>
                <a:ea typeface="+mn-ea"/>
                <a:cs typeface="+mn-cs"/>
              </a:rPr>
              <a:t> the </a:t>
            </a:r>
            <a:r>
              <a:rPr lang="fr-FR" sz="1200" b="0" i="0" u="none" kern="1200" baseline="0" dirty="0" err="1" smtClean="0">
                <a:solidFill>
                  <a:schemeClr val="tx1"/>
                </a:solidFill>
                <a:effectLst/>
                <a:latin typeface="+mn-lt"/>
                <a:ea typeface="+mn-ea"/>
                <a:cs typeface="+mn-cs"/>
              </a:rPr>
              <a:t>DG’s</a:t>
            </a:r>
            <a:r>
              <a:rPr lang="fr-FR" sz="1200" b="0" i="0" u="none" kern="1200" baseline="0" dirty="0" smtClean="0">
                <a:solidFill>
                  <a:schemeClr val="tx1"/>
                </a:solidFill>
                <a:effectLst/>
                <a:latin typeface="+mn-lt"/>
                <a:ea typeface="+mn-ea"/>
                <a:cs typeface="+mn-cs"/>
              </a:rPr>
              <a:t> </a:t>
            </a:r>
            <a:r>
              <a:rPr lang="fr-FR" sz="1200" b="0" i="0" u="none" kern="1200" baseline="0" dirty="0" err="1" smtClean="0">
                <a:solidFill>
                  <a:schemeClr val="tx1"/>
                </a:solidFill>
                <a:effectLst/>
                <a:latin typeface="+mn-lt"/>
                <a:ea typeface="+mn-ea"/>
                <a:cs typeface="+mn-cs"/>
              </a:rPr>
              <a:t>decision</a:t>
            </a:r>
            <a:r>
              <a:rPr lang="fr-FR" sz="1200" b="0" i="0" u="none" kern="1200" baseline="0" dirty="0" smtClean="0">
                <a:solidFill>
                  <a:schemeClr val="tx1"/>
                </a:solidFill>
                <a:effectLst/>
                <a:latin typeface="+mn-lt"/>
                <a:ea typeface="+mn-ea"/>
                <a:cs typeface="+mn-cs"/>
              </a:rPr>
              <a:t> 3 </a:t>
            </a:r>
            <a:r>
              <a:rPr lang="fr-FR" sz="1200" b="0" i="0" u="none" kern="1200" baseline="0" dirty="0" err="1" smtClean="0">
                <a:solidFill>
                  <a:schemeClr val="tx1"/>
                </a:solidFill>
                <a:effectLst/>
                <a:latin typeface="+mn-lt"/>
                <a:ea typeface="+mn-ea"/>
                <a:cs typeface="+mn-cs"/>
              </a:rPr>
              <a:t>dated</a:t>
            </a:r>
            <a:r>
              <a:rPr lang="fr-FR" sz="1200" b="0" i="0" u="none" kern="1200" baseline="0" dirty="0" smtClean="0">
                <a:solidFill>
                  <a:schemeClr val="tx1"/>
                </a:solidFill>
                <a:effectLst/>
                <a:latin typeface="+mn-lt"/>
                <a:ea typeface="+mn-ea"/>
                <a:cs typeface="+mn-cs"/>
              </a:rPr>
              <a:t> 14/04/2015, </a:t>
            </a:r>
            <a:r>
              <a:rPr lang="fr-FR" sz="1200" b="0" i="0" u="none" kern="1200" baseline="0" dirty="0" err="1" smtClean="0">
                <a:solidFill>
                  <a:schemeClr val="tx1"/>
                </a:solidFill>
                <a:effectLst/>
                <a:latin typeface="+mn-lt"/>
                <a:ea typeface="+mn-ea"/>
                <a:cs typeface="+mn-cs"/>
              </a:rPr>
              <a:t>you</a:t>
            </a:r>
            <a:r>
              <a:rPr lang="fr-FR" sz="1200" b="0" i="0" u="none" kern="1200" baseline="0" dirty="0" smtClean="0">
                <a:solidFill>
                  <a:schemeClr val="tx1"/>
                </a:solidFill>
                <a:effectLst/>
                <a:latin typeface="+mn-lt"/>
                <a:ea typeface="+mn-ea"/>
                <a:cs typeface="+mn-cs"/>
              </a:rPr>
              <a:t> must use a GST </a:t>
            </a:r>
            <a:r>
              <a:rPr lang="fr-FR" sz="1200" b="0" i="0" u="none" kern="1200" baseline="0" dirty="0" err="1" smtClean="0">
                <a:solidFill>
                  <a:schemeClr val="tx1"/>
                </a:solidFill>
                <a:effectLst/>
                <a:latin typeface="+mn-lt"/>
                <a:ea typeface="+mn-ea"/>
                <a:cs typeface="+mn-cs"/>
              </a:rPr>
              <a:t>compliant</a:t>
            </a:r>
            <a:r>
              <a:rPr lang="fr-FR" sz="1200" b="0" i="0" u="none" kern="1200" baseline="0" dirty="0" smtClean="0">
                <a:solidFill>
                  <a:schemeClr val="tx1"/>
                </a:solidFill>
                <a:effectLst/>
                <a:latin typeface="+mn-lt"/>
                <a:ea typeface="+mn-ea"/>
                <a:cs typeface="+mn-cs"/>
              </a:rPr>
              <a:t> POS or GST </a:t>
            </a:r>
            <a:r>
              <a:rPr lang="fr-FR" sz="1200" b="0" i="0" u="none" kern="1200" baseline="0" dirty="0" err="1" smtClean="0">
                <a:solidFill>
                  <a:schemeClr val="tx1"/>
                </a:solidFill>
                <a:effectLst/>
                <a:latin typeface="+mn-lt"/>
                <a:ea typeface="+mn-ea"/>
                <a:cs typeface="+mn-cs"/>
              </a:rPr>
              <a:t>compliant</a:t>
            </a:r>
            <a:r>
              <a:rPr lang="fr-FR" sz="1200" b="0" i="0" u="none" kern="1200" baseline="0" dirty="0" smtClean="0">
                <a:solidFill>
                  <a:schemeClr val="tx1"/>
                </a:solidFill>
                <a:effectLst/>
                <a:latin typeface="+mn-lt"/>
                <a:ea typeface="+mn-ea"/>
                <a:cs typeface="+mn-cs"/>
              </a:rPr>
              <a:t> cash </a:t>
            </a:r>
            <a:r>
              <a:rPr lang="fr-FR" sz="1200" b="0" i="0" u="none" kern="1200" baseline="0" dirty="0" err="1" smtClean="0">
                <a:solidFill>
                  <a:schemeClr val="tx1"/>
                </a:solidFill>
                <a:effectLst/>
                <a:latin typeface="+mn-lt"/>
                <a:ea typeface="+mn-ea"/>
                <a:cs typeface="+mn-cs"/>
              </a:rPr>
              <a:t>register</a:t>
            </a:r>
            <a:r>
              <a:rPr lang="fr-FR" sz="1200" b="0" i="0" u="none" kern="1200" baseline="0" dirty="0" smtClean="0">
                <a:solidFill>
                  <a:schemeClr val="tx1"/>
                </a:solidFill>
                <a:effectLst/>
                <a:latin typeface="+mn-lt"/>
                <a:ea typeface="+mn-ea"/>
                <a:cs typeface="+mn-cs"/>
              </a:rPr>
              <a:t> </a:t>
            </a:r>
            <a:r>
              <a:rPr lang="fr-FR" sz="1200" b="0" i="0" u="none" kern="1200" baseline="0" dirty="0" err="1" smtClean="0">
                <a:solidFill>
                  <a:schemeClr val="tx1"/>
                </a:solidFill>
                <a:effectLst/>
                <a:latin typeface="+mn-lt"/>
                <a:ea typeface="+mn-ea"/>
                <a:cs typeface="+mn-cs"/>
              </a:rPr>
              <a:t>starting</a:t>
            </a:r>
            <a:r>
              <a:rPr lang="fr-FR" sz="1200" b="0" i="0" u="none" kern="1200" baseline="0" dirty="0" smtClean="0">
                <a:solidFill>
                  <a:schemeClr val="tx1"/>
                </a:solidFill>
                <a:effectLst/>
                <a:latin typeface="+mn-lt"/>
                <a:ea typeface="+mn-ea"/>
                <a:cs typeface="+mn-cs"/>
              </a:rPr>
              <a:t> </a:t>
            </a:r>
            <a:r>
              <a:rPr lang="fr-FR" sz="1200" b="0" i="0" u="none" kern="1200" baseline="0" dirty="0" err="1" smtClean="0">
                <a:solidFill>
                  <a:schemeClr val="tx1"/>
                </a:solidFill>
                <a:effectLst/>
                <a:latin typeface="+mn-lt"/>
                <a:ea typeface="+mn-ea"/>
                <a:cs typeface="+mn-cs"/>
              </a:rPr>
              <a:t>from</a:t>
            </a:r>
            <a:r>
              <a:rPr lang="fr-FR" sz="1200" b="0" i="0" u="none" kern="1200" baseline="0" dirty="0" smtClean="0">
                <a:solidFill>
                  <a:schemeClr val="tx1"/>
                </a:solidFill>
                <a:effectLst/>
                <a:latin typeface="+mn-lt"/>
                <a:ea typeface="+mn-ea"/>
                <a:cs typeface="+mn-cs"/>
              </a:rPr>
              <a:t> 1st </a:t>
            </a:r>
            <a:r>
              <a:rPr lang="fr-FR" sz="1200" b="0" i="0" u="none" kern="1200" baseline="0" dirty="0" err="1" smtClean="0">
                <a:solidFill>
                  <a:schemeClr val="tx1"/>
                </a:solidFill>
                <a:effectLst/>
                <a:latin typeface="+mn-lt"/>
                <a:ea typeface="+mn-ea"/>
                <a:cs typeface="+mn-cs"/>
              </a:rPr>
              <a:t>October</a:t>
            </a:r>
            <a:r>
              <a:rPr lang="fr-FR" sz="1200" b="0" i="0" u="none" kern="1200" baseline="0" dirty="0" smtClean="0">
                <a:solidFill>
                  <a:schemeClr val="tx1"/>
                </a:solidFill>
                <a:effectLst/>
                <a:latin typeface="+mn-lt"/>
                <a:ea typeface="+mn-ea"/>
                <a:cs typeface="+mn-cs"/>
              </a:rPr>
              <a:t> 2015.</a:t>
            </a:r>
            <a:endParaRPr lang="fr-FR" sz="1200" b="0" i="0" u="none" kern="1200" dirty="0" smtClean="0">
              <a:solidFill>
                <a:schemeClr val="tx1"/>
              </a:solidFill>
              <a:effectLst/>
              <a:latin typeface="+mn-lt"/>
              <a:ea typeface="+mn-ea"/>
              <a:cs typeface="+mn-cs"/>
            </a:endParaRPr>
          </a:p>
          <a:p>
            <a:endParaRPr lang="en-US" dirty="0"/>
          </a:p>
          <a:p>
            <a:r>
              <a:rPr lang="en-US" dirty="0" smtClean="0"/>
              <a:t>Let</a:t>
            </a:r>
            <a:r>
              <a:rPr lang="en-US" baseline="0" dirty="0" smtClean="0"/>
              <a:t> me show you some examples in the article.</a:t>
            </a:r>
            <a:endParaRPr lang="en-US" dirty="0" smtClean="0"/>
          </a:p>
        </p:txBody>
      </p:sp>
      <p:sp>
        <p:nvSpPr>
          <p:cNvPr id="4" name="Slide Number Placeholder 3"/>
          <p:cNvSpPr>
            <a:spLocks noGrp="1"/>
          </p:cNvSpPr>
          <p:nvPr>
            <p:ph type="sldNum" sz="quarter" idx="10"/>
          </p:nvPr>
        </p:nvSpPr>
        <p:spPr/>
        <p:txBody>
          <a:bodyPr/>
          <a:lstStyle/>
          <a:p>
            <a:fld id="{D96036EC-EAD1-47F4-ABDF-2CC6EDB2B4E3}" type="slidenum">
              <a:rPr lang="en-GB" smtClean="0"/>
              <a:pPr/>
              <a:t>12</a:t>
            </a:fld>
            <a:endParaRPr lang="en-GB"/>
          </a:p>
        </p:txBody>
      </p:sp>
    </p:spTree>
    <p:extLst>
      <p:ext uri="{BB962C8B-B14F-4D97-AF65-F5344CB8AC3E}">
        <p14:creationId xmlns:p14="http://schemas.microsoft.com/office/powerpoint/2010/main" val="306763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enter a supplier invoice with GST 6% exclusive.</a:t>
            </a:r>
          </a:p>
          <a:p>
            <a:pPr marL="171450" indent="-171450">
              <a:buFont typeface="Arial" panose="020B0604020202020204" pitchFamily="34" charset="0"/>
              <a:buChar char="•"/>
            </a:pPr>
            <a:r>
              <a:rPr lang="en-US" baseline="0" dirty="0" smtClean="0"/>
              <a:t>Make sure you entered the supplier invoice number in the reference number field</a:t>
            </a:r>
          </a:p>
          <a:p>
            <a:pPr marL="171450" indent="-171450">
              <a:buFont typeface="Arial" panose="020B0604020202020204" pitchFamily="34" charset="0"/>
              <a:buChar char="•"/>
            </a:pPr>
            <a:r>
              <a:rPr lang="en-US" baseline="0" dirty="0" smtClean="0"/>
              <a:t>Only enter tax code in the Purchase GL and GST Input tax GL</a:t>
            </a:r>
          </a:p>
          <a:p>
            <a:pPr marL="171450" indent="-171450">
              <a:buFont typeface="Arial" panose="020B0604020202020204" pitchFamily="34" charset="0"/>
              <a:buChar char="•"/>
            </a:pPr>
            <a:r>
              <a:rPr lang="en-US" baseline="0" dirty="0" smtClean="0"/>
              <a:t>Enter the taxable purchase amount at the Purchase GL</a:t>
            </a:r>
          </a:p>
          <a:p>
            <a:pPr marL="171450" indent="-171450">
              <a:buFont typeface="Arial" panose="020B0604020202020204" pitchFamily="34" charset="0"/>
              <a:buChar char="•"/>
            </a:pPr>
            <a:r>
              <a:rPr lang="en-US" baseline="0" dirty="0" smtClean="0"/>
              <a:t>Please note that if the Purchase GL amount is at Debit side, then the taxable purchase amount must be positive; if the Purchase GL account is at Credit side (assuming you are entering a purchase debit note) then the taxable purchase amount must be negative.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rule of thumb, whether to enter a positive or negative as the taxable amount, just follow</a:t>
            </a:r>
          </a:p>
          <a:p>
            <a:pPr marL="0" indent="0">
              <a:buFont typeface="Arial" panose="020B0604020202020204" pitchFamily="34" charset="0"/>
              <a:buNone/>
            </a:pPr>
            <a:r>
              <a:rPr lang="en-US" baseline="0" dirty="0" smtClean="0"/>
              <a:t>If Debit </a:t>
            </a:r>
            <a:r>
              <a:rPr lang="en-US" baseline="0" dirty="0" smtClean="0">
                <a:sym typeface="Wingdings" panose="05000000000000000000" pitchFamily="2" charset="2"/>
              </a:rPr>
              <a:t> positive</a:t>
            </a:r>
          </a:p>
          <a:p>
            <a:pPr marL="0" indent="0">
              <a:buFont typeface="Arial" panose="020B0604020202020204" pitchFamily="34" charset="0"/>
              <a:buNone/>
            </a:pPr>
            <a:r>
              <a:rPr lang="en-US" baseline="0" dirty="0" smtClean="0">
                <a:sym typeface="Wingdings" panose="05000000000000000000" pitchFamily="2" charset="2"/>
              </a:rPr>
              <a:t>If Credit  negative</a:t>
            </a:r>
          </a:p>
          <a:p>
            <a:pPr marL="0" indent="0">
              <a:buFont typeface="Arial" panose="020B0604020202020204" pitchFamily="34" charset="0"/>
              <a:buNone/>
            </a:pPr>
            <a:r>
              <a:rPr lang="en-US" baseline="0" dirty="0" smtClean="0">
                <a:sym typeface="Wingdings" panose="05000000000000000000" pitchFamily="2" charset="2"/>
              </a:rPr>
              <a:t>Same applies to sales transactions</a:t>
            </a:r>
          </a:p>
        </p:txBody>
      </p:sp>
      <p:sp>
        <p:nvSpPr>
          <p:cNvPr id="4" name="Slide Number Placeholder 3"/>
          <p:cNvSpPr>
            <a:spLocks noGrp="1"/>
          </p:cNvSpPr>
          <p:nvPr>
            <p:ph type="sldNum" sz="quarter" idx="10"/>
          </p:nvPr>
        </p:nvSpPr>
        <p:spPr/>
        <p:txBody>
          <a:bodyPr/>
          <a:lstStyle/>
          <a:p>
            <a:fld id="{D96036EC-EAD1-47F4-ABDF-2CC6EDB2B4E3}" type="slidenum">
              <a:rPr lang="en-GB" smtClean="0"/>
              <a:pPr/>
              <a:t>13</a:t>
            </a:fld>
            <a:endParaRPr lang="en-GB"/>
          </a:p>
        </p:txBody>
      </p:sp>
    </p:spTree>
    <p:extLst>
      <p:ext uri="{BB962C8B-B14F-4D97-AF65-F5344CB8AC3E}">
        <p14:creationId xmlns:p14="http://schemas.microsoft.com/office/powerpoint/2010/main" val="279417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example that I am showing you now is a journal entry</a:t>
            </a:r>
            <a:r>
              <a:rPr lang="en-US" baseline="0" dirty="0" smtClean="0"/>
              <a:t> without Creditor GL involved.</a:t>
            </a:r>
          </a:p>
          <a:p>
            <a:r>
              <a:rPr lang="en-US" baseline="0" dirty="0" smtClean="0"/>
              <a:t>For example, GST on importation of goods, Deemed supply on free gift etc.</a:t>
            </a:r>
          </a:p>
          <a:p>
            <a:endParaRPr lang="en-US" baseline="0" dirty="0" smtClean="0"/>
          </a:p>
          <a:p>
            <a:r>
              <a:rPr lang="en-US" baseline="0" dirty="0" smtClean="0"/>
              <a:t>The way to enter journal entry is almost the same as the entries I showed to you in the previous slide. The only differences are</a:t>
            </a:r>
          </a:p>
          <a:p>
            <a:pPr marL="228600" indent="-228600">
              <a:buFont typeface="+mj-lt"/>
              <a:buAutoNum type="arabicPeriod"/>
            </a:pPr>
            <a:r>
              <a:rPr lang="en-US" baseline="0" dirty="0" smtClean="0"/>
              <a:t>The taxable amount is entered at the Tax GL account.</a:t>
            </a:r>
          </a:p>
          <a:p>
            <a:pPr marL="228600" indent="-228600">
              <a:buFont typeface="+mj-lt"/>
              <a:buAutoNum type="arabicPeriod"/>
            </a:pPr>
            <a:r>
              <a:rPr lang="en-US" baseline="0" dirty="0" smtClean="0"/>
              <a:t>You also need to click on the [GST details] at the Tax GL account and fill in the invoice details. These information is needed for GAF.</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14</a:t>
            </a:fld>
            <a:endParaRPr lang="en-GB"/>
          </a:p>
        </p:txBody>
      </p:sp>
    </p:spTree>
    <p:extLst>
      <p:ext uri="{BB962C8B-B14F-4D97-AF65-F5344CB8AC3E}">
        <p14:creationId xmlns:p14="http://schemas.microsoft.com/office/powerpoint/2010/main" val="373713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a:t>
            </a:r>
            <a:r>
              <a:rPr lang="en-US" dirty="0" smtClean="0">
                <a:hlinkClick r:id="rId3" action="ppaction://hlinkfile"/>
              </a:rPr>
              <a:t>knowledge.sage.my</a:t>
            </a:r>
            <a:r>
              <a:rPr lang="en-US" dirty="0" smtClean="0"/>
              <a:t>, we also have articles on tip &amp; tricks on how to correct your transactions. Look for the article entitled </a:t>
            </a:r>
            <a:r>
              <a:rPr lang="en-US" u="sng" dirty="0" smtClean="0">
                <a:hlinkClick r:id="rId4"/>
              </a:rPr>
              <a:t>GST-03, GST Report, GAF – FAQ</a:t>
            </a: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Let me show you some</a:t>
            </a:r>
            <a:r>
              <a:rPr lang="en-US" u="none" baseline="0" dirty="0" smtClean="0"/>
              <a:t> examples of commonly made mistakes.</a:t>
            </a:r>
            <a:endParaRPr lang="en-US" u="none"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15</a:t>
            </a:fld>
            <a:endParaRPr lang="en-GB"/>
          </a:p>
        </p:txBody>
      </p:sp>
    </p:spTree>
    <p:extLst>
      <p:ext uri="{BB962C8B-B14F-4D97-AF65-F5344CB8AC3E}">
        <p14:creationId xmlns:p14="http://schemas.microsoft.com/office/powerpoint/2010/main" val="422756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supplier invoice entry</a:t>
            </a:r>
            <a:r>
              <a:rPr lang="en-US" baseline="0" dirty="0" smtClean="0"/>
              <a:t> showed 2 times in the tax report.</a:t>
            </a:r>
          </a:p>
          <a:p>
            <a:r>
              <a:rPr lang="en-US" baseline="0" dirty="0" smtClean="0"/>
              <a:t>Why ?</a:t>
            </a:r>
          </a:p>
          <a:p>
            <a:r>
              <a:rPr lang="en-US" baseline="0" dirty="0" smtClean="0"/>
              <a:t>It is due to tax code is being entered at the Creditor GL account.</a:t>
            </a:r>
          </a:p>
          <a:p>
            <a:endParaRPr lang="en-US" baseline="0" dirty="0" smtClean="0"/>
          </a:p>
          <a:p>
            <a:r>
              <a:rPr lang="en-US" baseline="0" dirty="0" smtClean="0"/>
              <a:t>At this point, you may be wondering how to search for those entry lines to remove the tax code 1 by 1. Don’t worry, we have a shortcut way to clean up the entries.</a:t>
            </a:r>
          </a:p>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16</a:t>
            </a:fld>
            <a:endParaRPr lang="en-GB"/>
          </a:p>
        </p:txBody>
      </p:sp>
    </p:spTree>
    <p:extLst>
      <p:ext uri="{BB962C8B-B14F-4D97-AF65-F5344CB8AC3E}">
        <p14:creationId xmlns:p14="http://schemas.microsoft.com/office/powerpoint/2010/main" val="288783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Housekeeping</a:t>
            </a:r>
            <a:r>
              <a:rPr lang="en-US" baseline="0" dirty="0" smtClean="0"/>
              <a:t> &gt; File </a:t>
            </a:r>
            <a:r>
              <a:rPr lang="en-US" baseline="0" dirty="0" err="1" smtClean="0"/>
              <a:t>Organisation</a:t>
            </a:r>
            <a:r>
              <a:rPr lang="en-US" baseline="0" dirty="0" smtClean="0"/>
              <a:t>, select the [clean up tax code for debtor / creditor / bank / cash] option, and click OK.</a:t>
            </a:r>
          </a:p>
          <a:p>
            <a:r>
              <a:rPr lang="en-US" baseline="0" dirty="0" smtClean="0"/>
              <a:t>System will search and remove the tax code in all debtor / creditor / bank / cash GL found in the journal entries.</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17</a:t>
            </a:fld>
            <a:endParaRPr lang="en-GB"/>
          </a:p>
        </p:txBody>
      </p:sp>
    </p:spTree>
    <p:extLst>
      <p:ext uri="{BB962C8B-B14F-4D97-AF65-F5344CB8AC3E}">
        <p14:creationId xmlns:p14="http://schemas.microsoft.com/office/powerpoint/2010/main" val="3448694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baseline="0" dirty="0" smtClean="0"/>
              <a:t> example, the taxable amount shown in the tax report is incorrect.</a:t>
            </a:r>
          </a:p>
          <a:p>
            <a:r>
              <a:rPr lang="en-US" baseline="0" dirty="0" smtClean="0"/>
              <a:t>Why ?</a:t>
            </a:r>
          </a:p>
          <a:p>
            <a:r>
              <a:rPr lang="en-US" baseline="0" dirty="0" smtClean="0"/>
              <a:t>It may be due to taxable amount entered is incorrect.</a:t>
            </a:r>
          </a:p>
          <a:p>
            <a:endParaRPr lang="en-US" baseline="0" dirty="0" smtClean="0"/>
          </a:p>
          <a:p>
            <a:r>
              <a:rPr lang="en-US" baseline="0" dirty="0" smtClean="0"/>
              <a:t>To search for the entry, go to print ledger or view ledge, select the GL account shown in the tax report and generate the ledger report. </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18</a:t>
            </a:fld>
            <a:endParaRPr lang="en-GB"/>
          </a:p>
        </p:txBody>
      </p:sp>
    </p:spTree>
    <p:extLst>
      <p:ext uri="{BB962C8B-B14F-4D97-AF65-F5344CB8AC3E}">
        <p14:creationId xmlns:p14="http://schemas.microsoft.com/office/powerpoint/2010/main" val="121327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found the transaction in the GL</a:t>
            </a:r>
            <a:r>
              <a:rPr lang="en-US" baseline="0" dirty="0" smtClean="0"/>
              <a:t> ledger, double click on it, the Transaction File Maintenance screen will be shown. You can now rectify the entries.</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19</a:t>
            </a:fld>
            <a:endParaRPr lang="en-GB"/>
          </a:p>
        </p:txBody>
      </p:sp>
    </p:spTree>
    <p:extLst>
      <p:ext uri="{BB962C8B-B14F-4D97-AF65-F5344CB8AC3E}">
        <p14:creationId xmlns:p14="http://schemas.microsoft.com/office/powerpoint/2010/main" val="397125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dirty="0" smtClean="0"/>
              <a:t>4 simple</a:t>
            </a:r>
            <a:r>
              <a:rPr lang="en-GB" sz="1200" baseline="0" dirty="0" smtClean="0"/>
              <a:t> steps to prepare and review your GST return before submission.</a:t>
            </a:r>
          </a:p>
          <a:p>
            <a:pPr marL="228600" indent="-228600">
              <a:buAutoNum type="arabicPeriod"/>
            </a:pPr>
            <a:r>
              <a:rPr lang="en-GB" baseline="0" dirty="0" smtClean="0"/>
              <a:t>Setup</a:t>
            </a:r>
          </a:p>
          <a:p>
            <a:pPr marL="685800" lvl="1" indent="-228600">
              <a:buFont typeface="Arial" panose="020B0604020202020204" pitchFamily="34" charset="0"/>
              <a:buChar char="•"/>
            </a:pPr>
            <a:r>
              <a:rPr lang="en-GB" baseline="0" dirty="0" smtClean="0"/>
              <a:t>We will discuss about the 2 new enhancements, i.e. taxable period setup and security control in GST-03. This enhancement is meant to have better control on your GST-03 generation to avoid unnecessary error.</a:t>
            </a:r>
          </a:p>
          <a:p>
            <a:pPr marL="228600" indent="-228600">
              <a:buAutoNum type="arabicPeriod"/>
            </a:pPr>
            <a:r>
              <a:rPr lang="en-GB" baseline="0" dirty="0" smtClean="0"/>
              <a:t>Verify</a:t>
            </a:r>
          </a:p>
          <a:p>
            <a:pPr marL="685800" lvl="1" indent="-228600">
              <a:buFont typeface="Arial" panose="020B0604020202020204" pitchFamily="34" charset="0"/>
              <a:buChar char="•"/>
            </a:pPr>
            <a:r>
              <a:rPr lang="en-GB" baseline="0" dirty="0" smtClean="0"/>
              <a:t>We will walk through with you how to cross check your GST-03 against the tax report and also GST input tax &amp; output tax ledger/</a:t>
            </a:r>
          </a:p>
          <a:p>
            <a:pPr marL="685800" lvl="1" indent="-228600">
              <a:buFont typeface="Arial" panose="020B0604020202020204" pitchFamily="34" charset="0"/>
              <a:buChar char="•"/>
            </a:pPr>
            <a:r>
              <a:rPr lang="en-GB" baseline="0" dirty="0" smtClean="0"/>
              <a:t>For some companies, this coming submission is their 3</a:t>
            </a:r>
            <a:r>
              <a:rPr lang="en-GB" baseline="30000" dirty="0" smtClean="0"/>
              <a:t>rd</a:t>
            </a:r>
            <a:r>
              <a:rPr lang="en-GB" baseline="0" dirty="0" smtClean="0"/>
              <a:t> submission. I believe we have learnt a lot during the previous 2 submissions. So, we would like to take this opportunity to share with you especially for those companies that will be doing 1</a:t>
            </a:r>
            <a:r>
              <a:rPr lang="en-GB" baseline="30000" dirty="0" smtClean="0"/>
              <a:t>st</a:t>
            </a:r>
            <a:r>
              <a:rPr lang="en-GB" baseline="0" dirty="0" smtClean="0"/>
              <a:t> submission, what are some common mistakes made and how to rectify it.</a:t>
            </a:r>
          </a:p>
          <a:p>
            <a:pPr marL="228600" indent="-228600">
              <a:buAutoNum type="arabicPeriod"/>
            </a:pPr>
            <a:r>
              <a:rPr lang="en-GB" baseline="0" dirty="0" smtClean="0"/>
              <a:t>Finalize</a:t>
            </a:r>
          </a:p>
          <a:p>
            <a:pPr marL="685800" lvl="1" indent="-228600">
              <a:buFont typeface="Arial" panose="020B0604020202020204" pitchFamily="34" charset="0"/>
              <a:buChar char="•"/>
            </a:pPr>
            <a:r>
              <a:rPr lang="en-GB" baseline="0" dirty="0" smtClean="0"/>
              <a:t>After we have reviewed the 3 reports and they are tally, we will need to save the GST-03 as a final copy.</a:t>
            </a:r>
          </a:p>
          <a:p>
            <a:pPr marL="685800" lvl="1" indent="-228600">
              <a:buFont typeface="Arial" panose="020B0604020202020204" pitchFamily="34" charset="0"/>
              <a:buChar char="•"/>
            </a:pPr>
            <a:r>
              <a:rPr lang="en-GB" baseline="0" dirty="0" smtClean="0"/>
              <a:t>I believe all of us here are good tax payers, and we make sure we do the GST submission on time. Sometimes, after submission, we discovered that we have made some mistake in the submission and would like to rectify it. According to JKDM, we are allowed to re-submit the GST return if we discover any mistake made and quickly rectify it before the GST due date. So, we will share with you how to re-generate the GST-03 for re-submission.</a:t>
            </a:r>
          </a:p>
          <a:p>
            <a:pPr marL="228600" indent="-228600">
              <a:buAutoNum type="arabicPeriod"/>
            </a:pPr>
            <a:r>
              <a:rPr lang="en-GB" baseline="0" dirty="0" smtClean="0"/>
              <a:t>Submit</a:t>
            </a:r>
          </a:p>
          <a:p>
            <a:pPr marL="685800" lvl="1" indent="-228600">
              <a:buFont typeface="Arial" panose="020B0604020202020204" pitchFamily="34" charset="0"/>
              <a:buChar char="•"/>
            </a:pPr>
            <a:r>
              <a:rPr lang="en-GB" baseline="0" dirty="0" smtClean="0"/>
              <a:t>Finally, everything is ready. We can now submit the finalized GST Return to JKDM.</a:t>
            </a:r>
          </a:p>
          <a:p>
            <a:pPr marL="685800" lvl="1" indent="-228600">
              <a:buFont typeface="Arial" panose="020B0604020202020204" pitchFamily="34" charset="0"/>
              <a:buChar char="•"/>
            </a:pPr>
            <a:r>
              <a:rPr lang="en-GB" baseline="0" dirty="0" smtClean="0"/>
              <a:t>There are 2 ways of submission, i.e. online or manual.</a:t>
            </a:r>
          </a:p>
          <a:p>
            <a:pPr marL="685800" lvl="1" indent="-228600">
              <a:buFont typeface="Arial" panose="020B0604020202020204" pitchFamily="34" charset="0"/>
              <a:buChar char="•"/>
            </a:pPr>
            <a:r>
              <a:rPr lang="en-GB" baseline="0" dirty="0" smtClean="0"/>
              <a:t>We will share will you the steps to generate the files for both online submission and manual submission.</a:t>
            </a:r>
          </a:p>
          <a:p>
            <a:pPr marL="685800" lvl="1" indent="-2286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a:t>
            </a:fld>
            <a:endParaRPr lang="en-GB"/>
          </a:p>
        </p:txBody>
      </p:sp>
    </p:spTree>
    <p:extLst>
      <p:ext uri="{BB962C8B-B14F-4D97-AF65-F5344CB8AC3E}">
        <p14:creationId xmlns:p14="http://schemas.microsoft.com/office/powerpoint/2010/main" val="189155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 may found that the transactions posted to Accounting are incorrect.</a:t>
            </a:r>
          </a:p>
          <a:p>
            <a:r>
              <a:rPr lang="en-US" baseline="0" dirty="0" smtClean="0"/>
              <a:t>In Sage UBS, we have a tool to help you to rectify those transactions.</a:t>
            </a:r>
          </a:p>
          <a:p>
            <a:r>
              <a:rPr lang="en-US" baseline="0" dirty="0" smtClean="0"/>
              <a:t>Go to Housekeeping &gt; Consistency update program</a:t>
            </a:r>
          </a:p>
          <a:p>
            <a:r>
              <a:rPr lang="en-US" baseline="0" dirty="0" smtClean="0"/>
              <a:t>This tool will help you to correct some known issues in the data as listed in here.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20</a:t>
            </a:fld>
            <a:endParaRPr lang="en-GB"/>
          </a:p>
        </p:txBody>
      </p:sp>
    </p:spTree>
    <p:extLst>
      <p:ext uri="{BB962C8B-B14F-4D97-AF65-F5344CB8AC3E}">
        <p14:creationId xmlns:p14="http://schemas.microsoft.com/office/powerpoint/2010/main" val="1664679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checking through</a:t>
            </a:r>
            <a:r>
              <a:rPr lang="en-US" baseline="0" dirty="0" smtClean="0"/>
              <a:t> the GST-03, you found that the tax amount is shown at 5 (b) / 6 (b), but the taxable amount is not shown at 5 (a) / 6 (a).</a:t>
            </a:r>
          </a:p>
          <a:p>
            <a:r>
              <a:rPr lang="en-US" baseline="0" dirty="0" smtClean="0"/>
              <a:t>This issue usually happened to Credit note &amp; Debit note transactions using the “AJP” and “AJS” tax code.</a:t>
            </a:r>
          </a:p>
          <a:p>
            <a:r>
              <a:rPr lang="en-US" baseline="0" dirty="0" smtClean="0"/>
              <a:t>By right, when issue Credit note &amp; Debit note, you should use the same tax code as in the invoice.</a:t>
            </a:r>
          </a:p>
          <a:p>
            <a:endParaRPr lang="en-US" baseline="0" dirty="0" smtClean="0"/>
          </a:p>
          <a:p>
            <a:r>
              <a:rPr lang="en-US" dirty="0" smtClean="0"/>
              <a:t>Yes, in the older version of guideline from JKDM, it did mention</a:t>
            </a:r>
            <a:r>
              <a:rPr lang="en-US" baseline="0" dirty="0" smtClean="0"/>
              <a:t> that to use “AJP” and “AJS” for Credit note &amp; Debit note. But if you check the latest guideline from JKDM, it explained that “AJP” and “AJS” in meant for Input tax / Output tax adjustment entries such as bad debt relief and bad debt recovered. And it also specifically mention that the </a:t>
            </a:r>
            <a:r>
              <a:rPr lang="en-US" baseline="0" dirty="0" err="1" smtClean="0"/>
              <a:t>amoount</a:t>
            </a:r>
            <a:r>
              <a:rPr lang="en-US" baseline="0" dirty="0" smtClean="0"/>
              <a:t> is to be shown in 5(b) / 6 (b) only.</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21</a:t>
            </a:fld>
            <a:endParaRPr lang="en-GB"/>
          </a:p>
        </p:txBody>
      </p:sp>
    </p:spTree>
    <p:extLst>
      <p:ext uri="{BB962C8B-B14F-4D97-AF65-F5344CB8AC3E}">
        <p14:creationId xmlns:p14="http://schemas.microsoft.com/office/powerpoint/2010/main" val="724738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especially supplier invoices dated at the end of the month, we only receive it at the next month. For example, a supplier invoice dated June, but only receive it on July.</a:t>
            </a:r>
          </a:p>
          <a:p>
            <a:endParaRPr lang="en-US" baseline="0" dirty="0" smtClean="0"/>
          </a:p>
          <a:p>
            <a:r>
              <a:rPr lang="en-US" baseline="0" dirty="0" smtClean="0"/>
              <a:t>So, it is your decision, whether you want this supplier invoice in June GST submission or July GST submission.</a:t>
            </a:r>
          </a:p>
          <a:p>
            <a:r>
              <a:rPr lang="en-US" baseline="0" dirty="0" smtClean="0"/>
              <a:t>When you enter the supplier invoice journal entry, by default, system will place it under June taxable period. If you would like this supplier invoice to be report in July GST submission, then go to Housekeeping &gt; GST-03 verification, click on [Show listing] for system to populate the transactions. Look for the supplier invoice, and change the taxable period to July.</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22</a:t>
            </a:fld>
            <a:endParaRPr lang="en-GB"/>
          </a:p>
        </p:txBody>
      </p:sp>
    </p:spTree>
    <p:extLst>
      <p:ext uri="{BB962C8B-B14F-4D97-AF65-F5344CB8AC3E}">
        <p14:creationId xmlns:p14="http://schemas.microsoft.com/office/powerpoint/2010/main" val="3329066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After we have checked and verify that all the 3 reports are tally, and we are ready</a:t>
            </a:r>
            <a:r>
              <a:rPr lang="en-GB" baseline="0" dirty="0" smtClean="0"/>
              <a:t> to finalize the GST-03.</a:t>
            </a:r>
            <a:endParaRPr lang="en-GB"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23</a:t>
            </a:fld>
            <a:endParaRPr lang="en-GB"/>
          </a:p>
        </p:txBody>
      </p:sp>
    </p:spTree>
    <p:extLst>
      <p:ext uri="{BB962C8B-B14F-4D97-AF65-F5344CB8AC3E}">
        <p14:creationId xmlns:p14="http://schemas.microsoft.com/office/powerpoint/2010/main" val="1956848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a:t>
            </a:r>
            <a:r>
              <a:rPr lang="en-US" baseline="0" dirty="0" smtClean="0"/>
              <a:t> the GST-03 again, click [Save as Final].</a:t>
            </a:r>
          </a:p>
          <a:p>
            <a:r>
              <a:rPr lang="en-US" baseline="0" dirty="0" smtClean="0"/>
              <a:t>For Sage 50, the journal entries will be generated automatically.</a:t>
            </a:r>
          </a:p>
          <a:p>
            <a:r>
              <a:rPr lang="en-US" baseline="0" dirty="0" smtClean="0"/>
              <a:t>For Sage UBS, you will need to enter the journal entries manually for now, we will automate it in the coming release.</a:t>
            </a:r>
          </a:p>
          <a:p>
            <a:endParaRPr lang="en-US" baseline="0" dirty="0" smtClean="0"/>
          </a:p>
          <a:p>
            <a:r>
              <a:rPr lang="en-US" baseline="0" dirty="0" smtClean="0"/>
              <a:t>Some of you may be wondering now, what is these journal entries all about.</a:t>
            </a:r>
          </a:p>
          <a:p>
            <a:r>
              <a:rPr lang="en-US" baseline="0" dirty="0" smtClean="0"/>
              <a:t>Let me further explain in the next slide.</a:t>
            </a:r>
          </a:p>
          <a:p>
            <a:endParaRPr lang="en-US" baseline="0" dirty="0" smtClean="0"/>
          </a:p>
        </p:txBody>
      </p:sp>
      <p:sp>
        <p:nvSpPr>
          <p:cNvPr id="4" name="Slide Number Placeholder 3"/>
          <p:cNvSpPr>
            <a:spLocks noGrp="1"/>
          </p:cNvSpPr>
          <p:nvPr>
            <p:ph type="sldNum" sz="quarter" idx="10"/>
          </p:nvPr>
        </p:nvSpPr>
        <p:spPr/>
        <p:txBody>
          <a:bodyPr/>
          <a:lstStyle/>
          <a:p>
            <a:fld id="{D96036EC-EAD1-47F4-ABDF-2CC6EDB2B4E3}" type="slidenum">
              <a:rPr lang="en-GB" smtClean="0"/>
              <a:pPr/>
              <a:t>24</a:t>
            </a:fld>
            <a:endParaRPr lang="en-GB"/>
          </a:p>
        </p:txBody>
      </p:sp>
    </p:spTree>
    <p:extLst>
      <p:ext uri="{BB962C8B-B14F-4D97-AF65-F5344CB8AC3E}">
        <p14:creationId xmlns:p14="http://schemas.microsoft.com/office/powerpoint/2010/main" val="1884299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debit the GST Output tax GL and credit into the GST control account; credit the GST input tax GL and debit into the GST control account.</a:t>
            </a:r>
          </a:p>
          <a:p>
            <a:r>
              <a:rPr lang="en-US" baseline="0" dirty="0" smtClean="0"/>
              <a:t>With this, both the GST Output tax &amp; GST Input tax GL are being </a:t>
            </a:r>
            <a:r>
              <a:rPr lang="en-US" baseline="0" dirty="0" err="1" smtClean="0"/>
              <a:t>zerorized</a:t>
            </a:r>
            <a:r>
              <a:rPr lang="en-US" baseline="0" dirty="0" smtClean="0"/>
              <a:t>.</a:t>
            </a:r>
          </a:p>
          <a:p>
            <a:endParaRPr lang="en-US" baseline="0" dirty="0" smtClean="0"/>
          </a:p>
          <a:p>
            <a:r>
              <a:rPr lang="en-US" baseline="0" dirty="0" smtClean="0"/>
              <a:t>The balance in the GST Control GL is the GST payable or GST claimable amount.</a:t>
            </a:r>
          </a:p>
          <a:p>
            <a:endParaRPr lang="en-US" baseline="0" dirty="0" smtClean="0"/>
          </a:p>
          <a:p>
            <a:r>
              <a:rPr lang="en-US" baseline="0" dirty="0" smtClean="0"/>
              <a:t>In this example, it is GST payable.</a:t>
            </a:r>
          </a:p>
          <a:p>
            <a:r>
              <a:rPr lang="en-US" baseline="0" dirty="0" smtClean="0"/>
              <a:t>When you make payment to JKDM, you can enter a general payment entry against the GST control account.</a:t>
            </a:r>
          </a:p>
        </p:txBody>
      </p:sp>
      <p:sp>
        <p:nvSpPr>
          <p:cNvPr id="4" name="Slide Number Placeholder 3"/>
          <p:cNvSpPr>
            <a:spLocks noGrp="1"/>
          </p:cNvSpPr>
          <p:nvPr>
            <p:ph type="sldNum" sz="quarter" idx="10"/>
          </p:nvPr>
        </p:nvSpPr>
        <p:spPr/>
        <p:txBody>
          <a:bodyPr/>
          <a:lstStyle/>
          <a:p>
            <a:fld id="{D96036EC-EAD1-47F4-ABDF-2CC6EDB2B4E3}" type="slidenum">
              <a:rPr lang="en-GB" smtClean="0"/>
              <a:pPr/>
              <a:t>25</a:t>
            </a:fld>
            <a:endParaRPr lang="en-GB"/>
          </a:p>
        </p:txBody>
      </p:sp>
    </p:spTree>
    <p:extLst>
      <p:ext uri="{BB962C8B-B14F-4D97-AF65-F5344CB8AC3E}">
        <p14:creationId xmlns:p14="http://schemas.microsoft.com/office/powerpoint/2010/main" val="3316554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Sometimes, after GST submission, we discovered that we have made some mistakes in the submission and would like to rectify it. According to JKDM, we are allowed to re-submit the GST return if we discover any mistake made and quickly rectify it before the GST due date. </a:t>
            </a:r>
          </a:p>
          <a:p>
            <a:endParaRPr lang="en-GB" baseline="0" dirty="0" smtClean="0"/>
          </a:p>
          <a:p>
            <a:r>
              <a:rPr lang="en-GB" baseline="0" dirty="0" smtClean="0"/>
              <a:t>To do so, after you have made corrections in the transaction entries, select the respective GST Return, click on the [Edit] button, go through the GST Return wizard step by step. The amount in the GST return is being refreshed to obtained the updated data. At the end of the process, click [Save as New Version].</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26</a:t>
            </a:fld>
            <a:endParaRPr lang="en-GB"/>
          </a:p>
        </p:txBody>
      </p:sp>
    </p:spTree>
    <p:extLst>
      <p:ext uri="{BB962C8B-B14F-4D97-AF65-F5344CB8AC3E}">
        <p14:creationId xmlns:p14="http://schemas.microsoft.com/office/powerpoint/2010/main" val="3685695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27</a:t>
            </a:fld>
            <a:endParaRPr lang="en-GB"/>
          </a:p>
        </p:txBody>
      </p:sp>
    </p:spTree>
    <p:extLst>
      <p:ext uri="{BB962C8B-B14F-4D97-AF65-F5344CB8AC3E}">
        <p14:creationId xmlns:p14="http://schemas.microsoft.com/office/powerpoint/2010/main" val="3684249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last step, is to submit the GST return to JKDM.</a:t>
            </a:r>
          </a:p>
          <a:p>
            <a:r>
              <a:rPr lang="en-GB" dirty="0" smtClean="0"/>
              <a:t>There are 2 ways to</a:t>
            </a:r>
            <a:r>
              <a:rPr lang="en-GB" baseline="0" dirty="0" smtClean="0"/>
              <a:t> submit the GST return, online or manual.</a:t>
            </a:r>
            <a:endParaRPr lang="en-GB"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28</a:t>
            </a:fld>
            <a:endParaRPr lang="en-GB"/>
          </a:p>
        </p:txBody>
      </p:sp>
    </p:spTree>
    <p:extLst>
      <p:ext uri="{BB962C8B-B14F-4D97-AF65-F5344CB8AC3E}">
        <p14:creationId xmlns:p14="http://schemas.microsoft.com/office/powerpoint/2010/main" val="3743209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online submission, first, generate the TAP file from the</a:t>
            </a:r>
            <a:r>
              <a:rPr lang="en-US" baseline="0" dirty="0" smtClean="0"/>
              <a:t> system.</a:t>
            </a:r>
            <a:endParaRPr lang="en-US" baseline="0" dirty="0"/>
          </a:p>
          <a:p>
            <a:r>
              <a:rPr lang="en-US" baseline="0" dirty="0" smtClean="0"/>
              <a:t>Next, login to the Taxpayer Access Point via </a:t>
            </a:r>
            <a:r>
              <a:rPr lang="en-US" baseline="0" dirty="0" smtClean="0">
                <a:solidFill>
                  <a:schemeClr val="accent4">
                    <a:lumMod val="75000"/>
                  </a:schemeClr>
                </a:solidFill>
              </a:rPr>
              <a:t>gst.customs.gov.my/TAP</a:t>
            </a:r>
          </a:p>
          <a:p>
            <a:r>
              <a:rPr lang="en-US" baseline="0" dirty="0" smtClean="0"/>
              <a:t>Upload the TAP file.</a:t>
            </a:r>
          </a:p>
        </p:txBody>
      </p:sp>
      <p:sp>
        <p:nvSpPr>
          <p:cNvPr id="4" name="Slide Number Placeholder 3"/>
          <p:cNvSpPr>
            <a:spLocks noGrp="1"/>
          </p:cNvSpPr>
          <p:nvPr>
            <p:ph type="sldNum" sz="quarter" idx="10"/>
          </p:nvPr>
        </p:nvSpPr>
        <p:spPr/>
        <p:txBody>
          <a:bodyPr/>
          <a:lstStyle/>
          <a:p>
            <a:fld id="{D96036EC-EAD1-47F4-ABDF-2CC6EDB2B4E3}" type="slidenum">
              <a:rPr lang="en-GB" smtClean="0"/>
              <a:pPr/>
              <a:t>29</a:t>
            </a:fld>
            <a:endParaRPr lang="en-GB"/>
          </a:p>
        </p:txBody>
      </p:sp>
    </p:spTree>
    <p:extLst>
      <p:ext uri="{BB962C8B-B14F-4D97-AF65-F5344CB8AC3E}">
        <p14:creationId xmlns:p14="http://schemas.microsoft.com/office/powerpoint/2010/main" val="123802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3</a:t>
            </a:fld>
            <a:endParaRPr lang="en-GB"/>
          </a:p>
        </p:txBody>
      </p:sp>
    </p:spTree>
    <p:extLst>
      <p:ext uri="{BB962C8B-B14F-4D97-AF65-F5344CB8AC3E}">
        <p14:creationId xmlns:p14="http://schemas.microsoft.com/office/powerpoint/2010/main" val="793209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you have uploaded the TAP file, the system will do a preliminary checking on the amount uploaded by multiplying the taxable amount with 6% to obtain the tax amount and compare.</a:t>
            </a:r>
          </a:p>
          <a:p>
            <a:r>
              <a:rPr lang="en-US" baseline="0" dirty="0" smtClean="0"/>
              <a:t>This warning message is shown if there is any difference found. Please do not panic.</a:t>
            </a:r>
          </a:p>
          <a:p>
            <a:endParaRPr lang="en-US" baseline="0" dirty="0" smtClean="0"/>
          </a:p>
          <a:p>
            <a:r>
              <a:rPr lang="en-US" baseline="0" dirty="0" smtClean="0"/>
              <a:t>We have checked with JKDM and JKDM understands that most of the time, especially for purchase entries, there may be few cents difference due to the rounding calculation may be varied for different billing system.</a:t>
            </a:r>
          </a:p>
          <a:p>
            <a:r>
              <a:rPr lang="en-US" baseline="0" dirty="0" smtClean="0"/>
              <a:t>Please proceed with the submission if you know the amount submitted is correct.</a:t>
            </a:r>
          </a:p>
          <a:p>
            <a:endParaRPr lang="en-US" baseline="0" dirty="0" smtClean="0"/>
          </a:p>
        </p:txBody>
      </p:sp>
      <p:sp>
        <p:nvSpPr>
          <p:cNvPr id="4" name="Slide Number Placeholder 3"/>
          <p:cNvSpPr>
            <a:spLocks noGrp="1"/>
          </p:cNvSpPr>
          <p:nvPr>
            <p:ph type="sldNum" sz="quarter" idx="10"/>
          </p:nvPr>
        </p:nvSpPr>
        <p:spPr/>
        <p:txBody>
          <a:bodyPr/>
          <a:lstStyle/>
          <a:p>
            <a:fld id="{D96036EC-EAD1-47F4-ABDF-2CC6EDB2B4E3}" type="slidenum">
              <a:rPr lang="en-GB" smtClean="0"/>
              <a:pPr/>
              <a:t>30</a:t>
            </a:fld>
            <a:endParaRPr lang="en-GB"/>
          </a:p>
        </p:txBody>
      </p:sp>
    </p:spTree>
    <p:extLst>
      <p:ext uri="{BB962C8B-B14F-4D97-AF65-F5344CB8AC3E}">
        <p14:creationId xmlns:p14="http://schemas.microsoft.com/office/powerpoint/2010/main" val="286755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Arial" panose="020B0604020202020204" pitchFamily="34" charset="0"/>
                <a:ea typeface="+mn-ea"/>
                <a:cs typeface="Arial" panose="020B0604020202020204" pitchFamily="34" charset="0"/>
              </a:rPr>
              <a:t>This is an official email from GST unit of </a:t>
            </a:r>
            <a:r>
              <a:rPr lang="en-US" sz="1000" b="0" i="0" kern="1200" dirty="0" err="1" smtClean="0">
                <a:solidFill>
                  <a:schemeClr val="tx1"/>
                </a:solidFill>
                <a:effectLst/>
                <a:latin typeface="Arial" panose="020B0604020202020204" pitchFamily="34" charset="0"/>
                <a:ea typeface="+mn-ea"/>
                <a:cs typeface="Arial" panose="020B0604020202020204" pitchFamily="34" charset="0"/>
              </a:rPr>
              <a:t>Jabatan</a:t>
            </a:r>
            <a:r>
              <a:rPr lang="en-US" sz="1000" b="0" i="0" kern="1200" dirty="0" smtClean="0">
                <a:solidFill>
                  <a:schemeClr val="tx1"/>
                </a:solidFill>
                <a:effectLst/>
                <a:latin typeface="Arial" panose="020B0604020202020204" pitchFamily="34" charset="0"/>
                <a:ea typeface="+mn-ea"/>
                <a:cs typeface="Arial" panose="020B0604020202020204" pitchFamily="34" charset="0"/>
              </a:rPr>
              <a:t> </a:t>
            </a:r>
            <a:r>
              <a:rPr lang="en-US" sz="1000" b="0" i="0" kern="1200" dirty="0" err="1" smtClean="0">
                <a:solidFill>
                  <a:schemeClr val="tx1"/>
                </a:solidFill>
                <a:effectLst/>
                <a:latin typeface="Arial" panose="020B0604020202020204" pitchFamily="34" charset="0"/>
                <a:ea typeface="+mn-ea"/>
                <a:cs typeface="Arial" panose="020B0604020202020204" pitchFamily="34" charset="0"/>
              </a:rPr>
              <a:t>Kastam</a:t>
            </a:r>
            <a:r>
              <a:rPr lang="en-US" sz="1000" b="0" i="0" kern="1200" dirty="0" smtClean="0">
                <a:solidFill>
                  <a:schemeClr val="tx1"/>
                </a:solidFill>
                <a:effectLst/>
                <a:latin typeface="Arial" panose="020B0604020202020204" pitchFamily="34" charset="0"/>
                <a:ea typeface="+mn-ea"/>
                <a:cs typeface="Arial" panose="020B0604020202020204" pitchFamily="34" charset="0"/>
              </a:rPr>
              <a:t> </a:t>
            </a:r>
            <a:r>
              <a:rPr lang="en-US" sz="1000" b="0" i="0" kern="1200" dirty="0" err="1" smtClean="0">
                <a:solidFill>
                  <a:schemeClr val="tx1"/>
                </a:solidFill>
                <a:effectLst/>
                <a:latin typeface="Arial" panose="020B0604020202020204" pitchFamily="34" charset="0"/>
                <a:ea typeface="+mn-ea"/>
                <a:cs typeface="Arial" panose="020B0604020202020204" pitchFamily="34" charset="0"/>
              </a:rPr>
              <a:t>Diraja</a:t>
            </a:r>
            <a:r>
              <a:rPr lang="en-US" sz="1000" b="0" i="0" kern="1200" dirty="0" smtClean="0">
                <a:solidFill>
                  <a:schemeClr val="tx1"/>
                </a:solidFill>
                <a:effectLst/>
                <a:latin typeface="Arial" panose="020B0604020202020204" pitchFamily="34" charset="0"/>
                <a:ea typeface="+mn-ea"/>
                <a:cs typeface="Arial" panose="020B0604020202020204" pitchFamily="34" charset="0"/>
              </a:rPr>
              <a:t> Malaysia to all software vendors.</a:t>
            </a:r>
          </a:p>
          <a:p>
            <a:r>
              <a:rPr lang="en-US" sz="1000" b="0" i="0" kern="1200" dirty="0" smtClean="0">
                <a:solidFill>
                  <a:schemeClr val="tx1"/>
                </a:solidFill>
                <a:effectLst/>
                <a:latin typeface="Arial" panose="020B0604020202020204" pitchFamily="34" charset="0"/>
                <a:ea typeface="+mn-ea"/>
                <a:cs typeface="Arial" panose="020B0604020202020204" pitchFamily="34" charset="0"/>
              </a:rPr>
              <a:t>Refer to point (4) in the email, if you would like to do your GST return submission manually, you </a:t>
            </a:r>
            <a:r>
              <a:rPr lang="en-US" sz="1000" b="1" i="0" u="sng" kern="1200" dirty="0" smtClean="0">
                <a:solidFill>
                  <a:schemeClr val="tx1"/>
                </a:solidFill>
                <a:effectLst/>
                <a:latin typeface="Arial" panose="020B0604020202020204" pitchFamily="34" charset="0"/>
                <a:ea typeface="+mn-ea"/>
                <a:cs typeface="Arial" panose="020B0604020202020204" pitchFamily="34" charset="0"/>
              </a:rPr>
              <a:t>must</a:t>
            </a:r>
            <a:r>
              <a:rPr lang="en-US" sz="1000" b="0" i="0" kern="1200" dirty="0" smtClean="0">
                <a:solidFill>
                  <a:schemeClr val="tx1"/>
                </a:solidFill>
                <a:effectLst/>
                <a:latin typeface="Arial" panose="020B0604020202020204" pitchFamily="34" charset="0"/>
                <a:ea typeface="+mn-ea"/>
                <a:cs typeface="Arial" panose="020B0604020202020204" pitchFamily="34" charset="0"/>
              </a:rPr>
              <a:t> use GST-03 pdf form downloaded from gst.customs.gov.my</a:t>
            </a:r>
          </a:p>
          <a:p>
            <a:endParaRPr lang="en-US" sz="1000" b="0" i="0" kern="1200" dirty="0" smtClean="0">
              <a:solidFill>
                <a:schemeClr val="tx1"/>
              </a:solidFill>
              <a:effectLst/>
              <a:latin typeface="Arial" panose="020B0604020202020204" pitchFamily="34" charset="0"/>
              <a:ea typeface="+mn-ea"/>
              <a:cs typeface="Arial" panose="020B0604020202020204" pitchFamily="34" charset="0"/>
            </a:endParaRPr>
          </a:p>
          <a:p>
            <a:r>
              <a:rPr lang="en-US" sz="1000" b="0" i="0" kern="1200" dirty="0" smtClean="0">
                <a:solidFill>
                  <a:schemeClr val="tx1"/>
                </a:solidFill>
                <a:effectLst/>
                <a:latin typeface="Arial" panose="020B0604020202020204" pitchFamily="34" charset="0"/>
                <a:ea typeface="+mn-ea"/>
                <a:cs typeface="Arial" panose="020B0604020202020204" pitchFamily="34" charset="0"/>
              </a:rPr>
              <a:t>We have contacted the GST unit of </a:t>
            </a:r>
            <a:r>
              <a:rPr lang="en-US" sz="1000" b="0" i="0" kern="1200" dirty="0" err="1" smtClean="0">
                <a:solidFill>
                  <a:schemeClr val="tx1"/>
                </a:solidFill>
                <a:effectLst/>
                <a:latin typeface="Arial" panose="020B0604020202020204" pitchFamily="34" charset="0"/>
                <a:ea typeface="+mn-ea"/>
                <a:cs typeface="Arial" panose="020B0604020202020204" pitchFamily="34" charset="0"/>
              </a:rPr>
              <a:t>Jabatan</a:t>
            </a:r>
            <a:r>
              <a:rPr lang="en-US" sz="1000" b="0" i="0" kern="1200" dirty="0" smtClean="0">
                <a:solidFill>
                  <a:schemeClr val="tx1"/>
                </a:solidFill>
                <a:effectLst/>
                <a:latin typeface="Arial" panose="020B0604020202020204" pitchFamily="34" charset="0"/>
                <a:ea typeface="+mn-ea"/>
                <a:cs typeface="Arial" panose="020B0604020202020204" pitchFamily="34" charset="0"/>
              </a:rPr>
              <a:t> </a:t>
            </a:r>
            <a:r>
              <a:rPr lang="en-US" sz="1000" b="0" i="0" kern="1200" dirty="0" err="1" smtClean="0">
                <a:solidFill>
                  <a:schemeClr val="tx1"/>
                </a:solidFill>
                <a:effectLst/>
                <a:latin typeface="Arial" panose="020B0604020202020204" pitchFamily="34" charset="0"/>
                <a:ea typeface="+mn-ea"/>
                <a:cs typeface="Arial" panose="020B0604020202020204" pitchFamily="34" charset="0"/>
              </a:rPr>
              <a:t>Kastam</a:t>
            </a:r>
            <a:r>
              <a:rPr lang="en-US" sz="1000" b="0" i="0" kern="1200" dirty="0" smtClean="0">
                <a:solidFill>
                  <a:schemeClr val="tx1"/>
                </a:solidFill>
                <a:effectLst/>
                <a:latin typeface="Arial" panose="020B0604020202020204" pitchFamily="34" charset="0"/>
                <a:ea typeface="+mn-ea"/>
                <a:cs typeface="Arial" panose="020B0604020202020204" pitchFamily="34" charset="0"/>
              </a:rPr>
              <a:t> </a:t>
            </a:r>
            <a:r>
              <a:rPr lang="en-US" sz="1000" b="0" i="0" kern="1200" dirty="0" err="1" smtClean="0">
                <a:solidFill>
                  <a:schemeClr val="tx1"/>
                </a:solidFill>
                <a:effectLst/>
                <a:latin typeface="Arial" panose="020B0604020202020204" pitchFamily="34" charset="0"/>
                <a:ea typeface="+mn-ea"/>
                <a:cs typeface="Arial" panose="020B0604020202020204" pitchFamily="34" charset="0"/>
              </a:rPr>
              <a:t>Diraja</a:t>
            </a:r>
            <a:r>
              <a:rPr lang="en-US" sz="1000" b="0" i="0" kern="1200" dirty="0" smtClean="0">
                <a:solidFill>
                  <a:schemeClr val="tx1"/>
                </a:solidFill>
                <a:effectLst/>
                <a:latin typeface="Arial" panose="020B0604020202020204" pitchFamily="34" charset="0"/>
                <a:ea typeface="+mn-ea"/>
                <a:cs typeface="Arial" panose="020B0604020202020204" pitchFamily="34" charset="0"/>
              </a:rPr>
              <a:t> Malaysia, and got the confirmation that a guideline for GST-03 form format will be released in near future, so that all software vendors will be able to standardize the GST-03 form in the accounting system.</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96036EC-EAD1-47F4-ABDF-2CC6EDB2B4E3}" type="slidenum">
              <a:rPr lang="en-GB" smtClean="0"/>
              <a:pPr/>
              <a:t>31</a:t>
            </a:fld>
            <a:endParaRPr lang="en-GB"/>
          </a:p>
        </p:txBody>
      </p:sp>
    </p:spTree>
    <p:extLst>
      <p:ext uri="{BB962C8B-B14F-4D97-AF65-F5344CB8AC3E}">
        <p14:creationId xmlns:p14="http://schemas.microsoft.com/office/powerpoint/2010/main" val="2463172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6036EC-EAD1-47F4-ABDF-2CC6EDB2B4E3}" type="slidenum">
              <a:rPr lang="en-GB" smtClean="0"/>
              <a:pPr/>
              <a:t>32</a:t>
            </a:fld>
            <a:endParaRPr lang="en-GB"/>
          </a:p>
        </p:txBody>
      </p:sp>
    </p:spTree>
    <p:extLst>
      <p:ext uri="{BB962C8B-B14F-4D97-AF65-F5344CB8AC3E}">
        <p14:creationId xmlns:p14="http://schemas.microsoft.com/office/powerpoint/2010/main" val="2903449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33</a:t>
            </a:fld>
            <a:endParaRPr lang="en-GB"/>
          </a:p>
        </p:txBody>
      </p:sp>
    </p:spTree>
    <p:extLst>
      <p:ext uri="{BB962C8B-B14F-4D97-AF65-F5344CB8AC3E}">
        <p14:creationId xmlns:p14="http://schemas.microsoft.com/office/powerpoint/2010/main" val="2880043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52</a:t>
            </a:fld>
            <a:endParaRPr lang="en-GB"/>
          </a:p>
        </p:txBody>
      </p:sp>
    </p:spTree>
    <p:extLst>
      <p:ext uri="{BB962C8B-B14F-4D97-AF65-F5344CB8AC3E}">
        <p14:creationId xmlns:p14="http://schemas.microsoft.com/office/powerpoint/2010/main" val="332197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taxable person will be assigned a taxable period for which he is required to account for tax in his return to be furnished to the Director General.</a:t>
            </a:r>
          </a:p>
          <a:p>
            <a:endParaRPr lang="en-US" dirty="0" smtClean="0"/>
          </a:p>
          <a:p>
            <a:r>
              <a:rPr lang="en-US" dirty="0" smtClean="0"/>
              <a:t>In this enhancement, system will</a:t>
            </a:r>
            <a:r>
              <a:rPr lang="en-US" baseline="0" dirty="0" smtClean="0"/>
              <a:t> auto generate the taxable period based on your financial period.</a:t>
            </a:r>
          </a:p>
          <a:p>
            <a:r>
              <a:rPr lang="en-US" baseline="0" dirty="0" smtClean="0"/>
              <a:t>In this 1</a:t>
            </a:r>
            <a:r>
              <a:rPr lang="en-US" baseline="30000" dirty="0" smtClean="0"/>
              <a:t>st</a:t>
            </a:r>
            <a:r>
              <a:rPr lang="en-US" baseline="0" dirty="0" smtClean="0"/>
              <a:t> example, the taxable period is 1 month.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4</a:t>
            </a:fld>
            <a:endParaRPr lang="en-GB"/>
          </a:p>
        </p:txBody>
      </p:sp>
    </p:spTree>
    <p:extLst>
      <p:ext uri="{BB962C8B-B14F-4D97-AF65-F5344CB8AC3E}">
        <p14:creationId xmlns:p14="http://schemas.microsoft.com/office/powerpoint/2010/main" val="202717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2</a:t>
            </a:r>
            <a:r>
              <a:rPr lang="en-US" baseline="30000" dirty="0" smtClean="0"/>
              <a:t>nd</a:t>
            </a:r>
            <a:r>
              <a:rPr lang="en-US" baseline="0" dirty="0" smtClean="0"/>
              <a:t> example, the taxable period is 3 months. </a:t>
            </a:r>
          </a:p>
          <a:p>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5</a:t>
            </a:fld>
            <a:endParaRPr lang="en-GB"/>
          </a:p>
        </p:txBody>
      </p:sp>
    </p:spTree>
    <p:extLst>
      <p:ext uri="{BB962C8B-B14F-4D97-AF65-F5344CB8AC3E}">
        <p14:creationId xmlns:p14="http://schemas.microsoft.com/office/powerpoint/2010/main" val="243329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view the taxable period generated in the GST setting, click on [Taxable period] button.</a:t>
            </a:r>
            <a:endParaRPr lang="en-US"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6</a:t>
            </a:fld>
            <a:endParaRPr lang="en-GB"/>
          </a:p>
        </p:txBody>
      </p:sp>
    </p:spTree>
    <p:extLst>
      <p:ext uri="{BB962C8B-B14F-4D97-AF65-F5344CB8AC3E}">
        <p14:creationId xmlns:p14="http://schemas.microsoft.com/office/powerpoint/2010/main" val="87814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GST-03 report</a:t>
            </a:r>
            <a:r>
              <a:rPr lang="en-US" baseline="0" dirty="0" smtClean="0"/>
              <a:t> is confidential data, we believe you prefer only authorized personal is able to generate, edit, even view the report.</a:t>
            </a:r>
          </a:p>
          <a:p>
            <a:r>
              <a:rPr lang="en-US" baseline="0" dirty="0" smtClean="0"/>
              <a:t>With this consideration, we have implemented proper access rights for GST-03. </a:t>
            </a:r>
          </a:p>
          <a:p>
            <a:r>
              <a:rPr lang="en-US" baseline="0" dirty="0" smtClean="0"/>
              <a:t>So, it is up to you to control who will be able to View, Generate, Edit &amp; Re-generate the GST-03.</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96036EC-EAD1-47F4-ABDF-2CC6EDB2B4E3}" type="slidenum">
              <a:rPr lang="en-GB" smtClean="0"/>
              <a:pPr/>
              <a:t>7</a:t>
            </a:fld>
            <a:endParaRPr lang="en-GB"/>
          </a:p>
        </p:txBody>
      </p:sp>
    </p:spTree>
    <p:extLst>
      <p:ext uri="{BB962C8B-B14F-4D97-AF65-F5344CB8AC3E}">
        <p14:creationId xmlns:p14="http://schemas.microsoft.com/office/powerpoint/2010/main" val="360330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6036EC-EAD1-47F4-ABDF-2CC6EDB2B4E3}" type="slidenum">
              <a:rPr lang="en-GB" smtClean="0"/>
              <a:pPr/>
              <a:t>8</a:t>
            </a:fld>
            <a:endParaRPr lang="en-GB"/>
          </a:p>
        </p:txBody>
      </p:sp>
    </p:spTree>
    <p:extLst>
      <p:ext uri="{BB962C8B-B14F-4D97-AF65-F5344CB8AC3E}">
        <p14:creationId xmlns:p14="http://schemas.microsoft.com/office/powerpoint/2010/main" val="123434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you</a:t>
            </a:r>
            <a:r>
              <a:rPr lang="en-GB" baseline="0" dirty="0" smtClean="0"/>
              <a:t> sign up to attend this workshop, you also participated in a survey on what is your most concern area.</a:t>
            </a:r>
          </a:p>
          <a:p>
            <a:r>
              <a:rPr lang="en-GB" baseline="0" dirty="0" smtClean="0"/>
              <a:t>Based on the survey result, your most concern topic is you would like to learn how and where to check your GST reports.</a:t>
            </a:r>
          </a:p>
          <a:p>
            <a:r>
              <a:rPr lang="en-GB" baseline="0" dirty="0" smtClean="0"/>
              <a:t>So, in this part, we will walk you through, how to check and verify your GST reports.</a:t>
            </a:r>
            <a:endParaRPr lang="en-GB" dirty="0"/>
          </a:p>
        </p:txBody>
      </p:sp>
      <p:sp>
        <p:nvSpPr>
          <p:cNvPr id="4" name="Slide Number Placeholder 3"/>
          <p:cNvSpPr>
            <a:spLocks noGrp="1"/>
          </p:cNvSpPr>
          <p:nvPr>
            <p:ph type="sldNum" sz="quarter" idx="10"/>
          </p:nvPr>
        </p:nvSpPr>
        <p:spPr/>
        <p:txBody>
          <a:bodyPr/>
          <a:lstStyle/>
          <a:p>
            <a:fld id="{D96036EC-EAD1-47F4-ABDF-2CC6EDB2B4E3}" type="slidenum">
              <a:rPr lang="en-GB" smtClean="0"/>
              <a:pPr/>
              <a:t>9</a:t>
            </a:fld>
            <a:endParaRPr lang="en-GB"/>
          </a:p>
        </p:txBody>
      </p:sp>
    </p:spTree>
    <p:extLst>
      <p:ext uri="{BB962C8B-B14F-4D97-AF65-F5344CB8AC3E}">
        <p14:creationId xmlns:p14="http://schemas.microsoft.com/office/powerpoint/2010/main" val="38403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49263" y="446088"/>
            <a:ext cx="6138862" cy="4265612"/>
          </a:xfrm>
        </p:spPr>
        <p:txBody>
          <a:bodyPr>
            <a:noAutofit/>
          </a:bodyPr>
          <a:lstStyle>
            <a:lvl1pPr>
              <a:lnSpc>
                <a:spcPts val="5500"/>
              </a:lnSpc>
              <a:defRPr sz="5500" spc="-50" baseline="0"/>
            </a:lvl1pPr>
          </a:lstStyle>
          <a:p>
            <a:r>
              <a:rPr lang="en-US" smtClean="0"/>
              <a:t>Click to edit Master title style</a:t>
            </a:r>
            <a:endParaRPr lang="en-GB" dirty="0"/>
          </a:p>
        </p:txBody>
      </p:sp>
      <p:sp>
        <p:nvSpPr>
          <p:cNvPr id="4" name="Date Placeholder 3"/>
          <p:cNvSpPr>
            <a:spLocks noGrp="1"/>
          </p:cNvSpPr>
          <p:nvPr>
            <p:ph type="dt" sz="half" idx="10"/>
          </p:nvPr>
        </p:nvSpPr>
        <p:spPr>
          <a:xfrm>
            <a:off x="451262" y="5949320"/>
            <a:ext cx="6136863" cy="360000"/>
          </a:xfrm>
        </p:spPr>
        <p:txBody>
          <a:bodyPr wrap="square" anchor="ctr" anchorCtr="0">
            <a:spAutoFit/>
          </a:bodyPr>
          <a:lstStyle>
            <a:lvl1pPr>
              <a:defRPr sz="1600"/>
            </a:lvl1pPr>
          </a:lstStyle>
          <a:p>
            <a:fld id="{A70621C9-E14C-4B74-BC5C-05E7C331CF29}" type="datetime4">
              <a:rPr lang="en-GB" smtClean="0"/>
              <a:t>April 20, 2017</a:t>
            </a:fld>
            <a:endParaRPr lang="en-GB" dirty="0"/>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7913"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450850" y="5747478"/>
            <a:ext cx="6137275" cy="360000"/>
          </a:xfrm>
        </p:spPr>
        <p:txBody>
          <a:bodyPr wrap="square">
            <a:no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17524897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 Picture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850" y="446087"/>
            <a:ext cx="6142038" cy="4265613"/>
          </a:xfrm>
        </p:spPr>
        <p:txBody>
          <a:bodyPr/>
          <a:lstStyle>
            <a:lvl1pPr>
              <a:defRPr>
                <a:solidFill>
                  <a:schemeClr val="tx1"/>
                </a:solidFill>
              </a:defRPr>
            </a:lvl1pPr>
          </a:lstStyle>
          <a:p>
            <a:r>
              <a:rPr lang="en-US" smtClean="0"/>
              <a:t>Click to edit Master title style</a:t>
            </a:r>
            <a:endParaRPr lang="en-GB" dirty="0"/>
          </a:p>
        </p:txBody>
      </p:sp>
      <p:pic>
        <p:nvPicPr>
          <p:cNvPr id="9"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3224"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76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9263" y="1935162"/>
            <a:ext cx="4035425" cy="4268788"/>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62488" y="1928813"/>
            <a:ext cx="4035424" cy="4271962"/>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6D4D5A2B-1425-42F2-98A2-60689139FF23}" type="datetime4">
              <a:rPr lang="en-GB" smtClean="0"/>
              <a:t>April 20, 2017</a:t>
            </a:fld>
            <a:endParaRPr lang="en-GB"/>
          </a:p>
        </p:txBody>
      </p:sp>
      <p:sp>
        <p:nvSpPr>
          <p:cNvPr id="6" name="Footer Placeholder 5"/>
          <p:cNvSpPr>
            <a:spLocks noGrp="1"/>
          </p:cNvSpPr>
          <p:nvPr>
            <p:ph type="ftr" sz="quarter" idx="11"/>
          </p:nvPr>
        </p:nvSpPr>
        <p:spPr/>
        <p:txBody>
          <a:bodyPr/>
          <a:lstStyle/>
          <a:p>
            <a:r>
              <a:rPr lang="en-US" smtClean="0"/>
              <a:t>Time to Examine Your GST 03 and GAF</a:t>
            </a:r>
            <a:endParaRPr lang="en-GB"/>
          </a:p>
        </p:txBody>
      </p:sp>
      <p:sp>
        <p:nvSpPr>
          <p:cNvPr id="7" name="Slide Number Placeholder 6"/>
          <p:cNvSpPr>
            <a:spLocks noGrp="1"/>
          </p:cNvSpPr>
          <p:nvPr>
            <p:ph type="sldNum" sz="quarter" idx="12"/>
          </p:nvPr>
        </p:nvSpPr>
        <p:spPr/>
        <p:txBody>
          <a:bodyPr/>
          <a:lstStyle/>
          <a:p>
            <a:fld id="{5C173A23-9EAF-448F-A700-9AC7A106503C}" type="slidenum">
              <a:rPr lang="en-GB" smtClean="0"/>
              <a:pPr/>
              <a:t>‹#›</a:t>
            </a:fld>
            <a:endParaRPr lang="en-GB"/>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3224"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3600" y="1749425"/>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85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ge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928814"/>
            <a:ext cx="4033838" cy="4275136"/>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43E62B99-6F5C-4DD7-9B3D-9DDA7B71E8EA}" type="datetime4">
              <a:rPr lang="en-GB" smtClean="0"/>
              <a:t>April 20, 2017</a:t>
            </a:fld>
            <a:endParaRPr lang="en-GB"/>
          </a:p>
        </p:txBody>
      </p:sp>
      <p:sp>
        <p:nvSpPr>
          <p:cNvPr id="6" name="Footer Placeholder 5"/>
          <p:cNvSpPr>
            <a:spLocks noGrp="1"/>
          </p:cNvSpPr>
          <p:nvPr>
            <p:ph type="ftr" sz="quarter" idx="11"/>
          </p:nvPr>
        </p:nvSpPr>
        <p:spPr/>
        <p:txBody>
          <a:bodyPr/>
          <a:lstStyle/>
          <a:p>
            <a:r>
              <a:rPr lang="en-US" smtClean="0"/>
              <a:t>Time to Examine Your GST 03 and GAF</a:t>
            </a:r>
            <a:endParaRPr lang="en-GB"/>
          </a:p>
        </p:txBody>
      </p:sp>
      <p:sp>
        <p:nvSpPr>
          <p:cNvPr id="7" name="Slide Number Placeholder 6"/>
          <p:cNvSpPr>
            <a:spLocks noGrp="1"/>
          </p:cNvSpPr>
          <p:nvPr>
            <p:ph type="sldNum" sz="quarter" idx="12"/>
          </p:nvPr>
        </p:nvSpPr>
        <p:spPr/>
        <p:txBody>
          <a:bodyPr/>
          <a:lstStyle/>
          <a:p>
            <a:fld id="{5C173A23-9EAF-448F-A700-9AC7A106503C}" type="slidenum">
              <a:rPr lang="en-GB" smtClean="0"/>
              <a:pPr/>
              <a:t>‹#›</a:t>
            </a:fld>
            <a:endParaRPr lang="en-GB"/>
          </a:p>
        </p:txBody>
      </p:sp>
      <p:sp>
        <p:nvSpPr>
          <p:cNvPr id="9" name="Picture Placeholder 8"/>
          <p:cNvSpPr>
            <a:spLocks noGrp="1"/>
          </p:cNvSpPr>
          <p:nvPr>
            <p:ph type="pic" sz="quarter" idx="13"/>
          </p:nvPr>
        </p:nvSpPr>
        <p:spPr>
          <a:xfrm>
            <a:off x="4662489" y="1928813"/>
            <a:ext cx="4035424" cy="4275137"/>
          </a:xfrm>
        </p:spPr>
        <p:txBody>
          <a:bodyPr/>
          <a:lstStyle/>
          <a:p>
            <a:r>
              <a:rPr lang="en-US" smtClean="0"/>
              <a:t>Click icon to add picture</a:t>
            </a:r>
            <a:endParaRPr lang="en-GB"/>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3224"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3600" y="1749425"/>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82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mal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9263" y="1928813"/>
            <a:ext cx="4035425" cy="4271962"/>
          </a:xfrm>
        </p:spPr>
        <p:txBody>
          <a:bodyPr/>
          <a:lstStyle>
            <a:lvl1pPr>
              <a:lnSpc>
                <a:spcPct val="100000"/>
              </a:lnSpc>
              <a:spcAft>
                <a:spcPts val="0"/>
              </a:spcAft>
              <a:defRPr sz="1800" b="1"/>
            </a:lvl1pPr>
            <a:lvl2pPr marL="0" indent="0">
              <a:lnSpc>
                <a:spcPct val="100000"/>
              </a:lnSpc>
              <a:spcAft>
                <a:spcPts val="900"/>
              </a:spcAft>
              <a:buFontTx/>
              <a:buNone/>
              <a:defRPr sz="1800"/>
            </a:lvl2pPr>
            <a:lvl3pPr marL="179388" indent="-179388">
              <a:lnSpc>
                <a:spcPct val="100000"/>
              </a:lnSpc>
              <a:spcAft>
                <a:spcPts val="900"/>
              </a:spcAft>
              <a:buFont typeface="Arial" pitchFamily="34" charset="0"/>
              <a:buChar char="•"/>
              <a:defRPr sz="1800"/>
            </a:lvl3pPr>
            <a:lvl4pPr marL="449263" indent="-269875">
              <a:lnSpc>
                <a:spcPct val="100000"/>
              </a:lnSpc>
              <a:spcAft>
                <a:spcPts val="900"/>
              </a:spcAft>
              <a:buFont typeface="Arial" pitchFamily="34" charset="0"/>
              <a:buChar char="−"/>
              <a:tabLst/>
              <a:defRPr sz="1800"/>
            </a:lvl4pPr>
            <a:lvl5pPr marL="719138" indent="-269875">
              <a:lnSpc>
                <a:spcPct val="100000"/>
              </a:lnSpc>
              <a:spcAft>
                <a:spcPts val="900"/>
              </a:spcAft>
              <a:buFont typeface="Arial" pitchFamily="34" charset="0"/>
              <a:buChar char="•"/>
              <a:defRPr sz="1800"/>
            </a:lvl5pPr>
            <a:lvl6pPr marL="989013" indent="-269875">
              <a:spcBef>
                <a:spcPts val="0"/>
              </a:spcBef>
              <a:spcAft>
                <a:spcPts val="900"/>
              </a:spcAft>
              <a:buFont typeface="Arial" pitchFamily="34" charset="0"/>
              <a:buChar char="−"/>
              <a:defRPr sz="1800"/>
            </a:lvl6pPr>
            <a:lvl7pPr marL="1258888" indent="-269875">
              <a:spcBef>
                <a:spcPts val="0"/>
              </a:spcBef>
              <a:spcAft>
                <a:spcPts val="900"/>
              </a:spcAft>
              <a:buFont typeface="Arial" pitchFamily="34" charset="0"/>
              <a:buChar cha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91A018AC-6AE5-40E2-83E5-F7BF0DDC8302}" type="datetime4">
              <a:rPr lang="en-GB" smtClean="0"/>
              <a:t>April 20, 2017</a:t>
            </a:fld>
            <a:endParaRPr lang="en-GB"/>
          </a:p>
        </p:txBody>
      </p:sp>
      <p:sp>
        <p:nvSpPr>
          <p:cNvPr id="6" name="Footer Placeholder 5"/>
          <p:cNvSpPr>
            <a:spLocks noGrp="1"/>
          </p:cNvSpPr>
          <p:nvPr>
            <p:ph type="ftr" sz="quarter" idx="11"/>
          </p:nvPr>
        </p:nvSpPr>
        <p:spPr/>
        <p:txBody>
          <a:bodyPr/>
          <a:lstStyle/>
          <a:p>
            <a:r>
              <a:rPr lang="en-US" smtClean="0"/>
              <a:t>Time to Examine Your GST 03 and GAF</a:t>
            </a:r>
            <a:endParaRPr lang="en-GB"/>
          </a:p>
        </p:txBody>
      </p:sp>
      <p:sp>
        <p:nvSpPr>
          <p:cNvPr id="7" name="Slide Number Placeholder 6"/>
          <p:cNvSpPr>
            <a:spLocks noGrp="1"/>
          </p:cNvSpPr>
          <p:nvPr>
            <p:ph type="sldNum" sz="quarter" idx="12"/>
          </p:nvPr>
        </p:nvSpPr>
        <p:spPr/>
        <p:txBody>
          <a:bodyPr/>
          <a:lstStyle/>
          <a:p>
            <a:fld id="{5C173A23-9EAF-448F-A700-9AC7A106503C}" type="slidenum">
              <a:rPr lang="en-GB" smtClean="0"/>
              <a:pPr/>
              <a:t>‹#›</a:t>
            </a:fld>
            <a:endParaRPr lang="en-GB"/>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3224"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3600" y="1749425"/>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3"/>
          </p:nvPr>
        </p:nvSpPr>
        <p:spPr>
          <a:xfrm>
            <a:off x="4664075" y="1928813"/>
            <a:ext cx="4033838" cy="4271962"/>
          </a:xfrm>
        </p:spPr>
        <p:txBody>
          <a:bodyPr/>
          <a:lstStyle>
            <a:lvl1pPr>
              <a:lnSpc>
                <a:spcPct val="100000"/>
              </a:lnSpc>
              <a:spcAft>
                <a:spcPts val="0"/>
              </a:spcAft>
              <a:defRPr sz="1800" b="1"/>
            </a:lvl1pPr>
            <a:lvl2pPr marL="0" indent="0">
              <a:lnSpc>
                <a:spcPct val="100000"/>
              </a:lnSpc>
              <a:spcAft>
                <a:spcPts val="900"/>
              </a:spcAft>
              <a:buFontTx/>
              <a:buNone/>
              <a:defRPr sz="1800"/>
            </a:lvl2pPr>
            <a:lvl3pPr marL="179388" indent="-179388">
              <a:lnSpc>
                <a:spcPct val="100000"/>
              </a:lnSpc>
              <a:spcAft>
                <a:spcPts val="900"/>
              </a:spcAft>
              <a:buFont typeface="Arial" pitchFamily="34" charset="0"/>
              <a:buChar char="•"/>
              <a:defRPr sz="1800"/>
            </a:lvl3pPr>
            <a:lvl4pPr marL="449263" indent="-269875">
              <a:lnSpc>
                <a:spcPct val="100000"/>
              </a:lnSpc>
              <a:spcAft>
                <a:spcPts val="900"/>
              </a:spcAft>
              <a:buFont typeface="Arial" pitchFamily="34" charset="0"/>
              <a:buChar char="−"/>
              <a:defRPr sz="1800"/>
            </a:lvl4pPr>
            <a:lvl5pPr marL="719138" indent="-269875">
              <a:lnSpc>
                <a:spcPct val="100000"/>
              </a:lnSpc>
              <a:spcAft>
                <a:spcPts val="900"/>
              </a:spcAft>
              <a:buFont typeface="Arial" pitchFamily="34" charset="0"/>
              <a:buChar char="•"/>
              <a:defRPr sz="1800"/>
            </a:lvl5pPr>
            <a:lvl6pPr marL="989013" indent="-269875">
              <a:spcBef>
                <a:spcPts val="0"/>
              </a:spcBef>
              <a:spcAft>
                <a:spcPts val="900"/>
              </a:spcAft>
              <a:buFont typeface="Arial" pitchFamily="34" charset="0"/>
              <a:buChar char="−"/>
              <a:defRPr sz="1800"/>
            </a:lvl6pPr>
            <a:lvl7pPr marL="1258888" indent="-269875">
              <a:spcBef>
                <a:spcPts val="0"/>
              </a:spcBef>
              <a:spcAft>
                <a:spcPts val="900"/>
              </a:spcAft>
              <a:buFont typeface="Arial" pitchFamily="34" charset="0"/>
              <a:buChar cha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7501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9264" y="1928813"/>
            <a:ext cx="8250236" cy="13081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p>
            <a:fld id="{9651781D-39B5-45E6-8EC6-0D902D6B9306}" type="datetime4">
              <a:rPr lang="en-GB" smtClean="0"/>
              <a:t>April 20, 2017</a:t>
            </a:fld>
            <a:endParaRPr lang="en-GB"/>
          </a:p>
        </p:txBody>
      </p:sp>
      <p:sp>
        <p:nvSpPr>
          <p:cNvPr id="6" name="Footer Placeholder 5"/>
          <p:cNvSpPr>
            <a:spLocks noGrp="1"/>
          </p:cNvSpPr>
          <p:nvPr>
            <p:ph type="ftr" sz="quarter" idx="11"/>
          </p:nvPr>
        </p:nvSpPr>
        <p:spPr/>
        <p:txBody>
          <a:bodyPr/>
          <a:lstStyle/>
          <a:p>
            <a:r>
              <a:rPr lang="en-US" smtClean="0"/>
              <a:t>Time to Examine Your GST 03 and GAF</a:t>
            </a:r>
            <a:endParaRPr lang="en-GB"/>
          </a:p>
        </p:txBody>
      </p:sp>
      <p:sp>
        <p:nvSpPr>
          <p:cNvPr id="7" name="Slide Number Placeholder 6"/>
          <p:cNvSpPr>
            <a:spLocks noGrp="1"/>
          </p:cNvSpPr>
          <p:nvPr>
            <p:ph type="sldNum" sz="quarter" idx="12"/>
          </p:nvPr>
        </p:nvSpPr>
        <p:spPr/>
        <p:txBody>
          <a:bodyPr/>
          <a:lstStyle/>
          <a:p>
            <a:fld id="{5C173A23-9EAF-448F-A700-9AC7A106503C}" type="slidenum">
              <a:rPr lang="en-GB" smtClean="0"/>
              <a:pPr/>
              <a:t>‹#›</a:t>
            </a:fld>
            <a:endParaRPr lang="en-GB"/>
          </a:p>
        </p:txBody>
      </p:sp>
      <p:sp>
        <p:nvSpPr>
          <p:cNvPr id="9" name="Picture Placeholder 8"/>
          <p:cNvSpPr>
            <a:spLocks noGrp="1"/>
          </p:cNvSpPr>
          <p:nvPr>
            <p:ph type="pic" sz="quarter" idx="13"/>
          </p:nvPr>
        </p:nvSpPr>
        <p:spPr>
          <a:xfrm>
            <a:off x="4662489" y="3405188"/>
            <a:ext cx="4030735" cy="2795587"/>
          </a:xfrm>
        </p:spPr>
        <p:txBody>
          <a:bodyPr/>
          <a:lstStyle/>
          <a:p>
            <a:r>
              <a:rPr lang="en-US" smtClean="0"/>
              <a:t>Click icon to add picture</a:t>
            </a:r>
            <a:endParaRPr lang="en-GB"/>
          </a:p>
        </p:txBody>
      </p:sp>
      <p:sp>
        <p:nvSpPr>
          <p:cNvPr id="10" name="Picture Placeholder 8"/>
          <p:cNvSpPr>
            <a:spLocks noGrp="1"/>
          </p:cNvSpPr>
          <p:nvPr>
            <p:ph type="pic" sz="quarter" idx="14"/>
          </p:nvPr>
        </p:nvSpPr>
        <p:spPr>
          <a:xfrm>
            <a:off x="449263" y="3419475"/>
            <a:ext cx="4035425" cy="2781300"/>
          </a:xfrm>
        </p:spPr>
        <p:txBody>
          <a:bodyPr/>
          <a:lstStyle/>
          <a:p>
            <a:r>
              <a:rPr lang="en-US" smtClean="0"/>
              <a:t>Click icon to add picture</a:t>
            </a:r>
            <a:endParaRPr lang="en-GB"/>
          </a:p>
        </p:txBody>
      </p:sp>
      <p:pic>
        <p:nvPicPr>
          <p:cNvPr id="11"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3224"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3600" y="1749425"/>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75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664075" y="6376988"/>
            <a:ext cx="2133600" cy="247012"/>
          </a:xfrm>
          <a:prstGeom prst="rect">
            <a:avLst/>
          </a:prstGeom>
        </p:spPr>
        <p:txBody>
          <a:bodyPr vert="horz" wrap="none" lIns="0" tIns="0" rIns="0" bIns="0" rtlCol="0" anchor="b" anchorCtr="0"/>
          <a:lstStyle>
            <a:lvl1pPr algn="l">
              <a:defRPr sz="1000">
                <a:solidFill>
                  <a:schemeClr val="tx1"/>
                </a:solidFill>
                <a:latin typeface="Arial" pitchFamily="34" charset="0"/>
                <a:cs typeface="Arial" pitchFamily="34" charset="0"/>
              </a:defRPr>
            </a:lvl1pPr>
          </a:lstStyle>
          <a:p>
            <a:fld id="{390965C2-8978-4E8F-9DED-531645C192B1}" type="datetime4">
              <a:rPr lang="en-GB" smtClean="0"/>
              <a:t>April 20, 2017</a:t>
            </a:fld>
            <a:endParaRPr lang="en-GB" dirty="0"/>
          </a:p>
        </p:txBody>
      </p:sp>
      <p:sp>
        <p:nvSpPr>
          <p:cNvPr id="3" name="Footer Placeholder 4"/>
          <p:cNvSpPr>
            <a:spLocks noGrp="1"/>
          </p:cNvSpPr>
          <p:nvPr>
            <p:ph type="ftr" sz="quarter" idx="3"/>
          </p:nvPr>
        </p:nvSpPr>
        <p:spPr>
          <a:xfrm>
            <a:off x="450850" y="6376987"/>
            <a:ext cx="4033838" cy="247651"/>
          </a:xfrm>
          <a:prstGeom prst="rect">
            <a:avLst/>
          </a:prstGeom>
        </p:spPr>
        <p:txBody>
          <a:bodyPr vert="horz" wrap="none" lIns="0" tIns="0" rIns="0" bIns="0" rtlCol="0" anchor="b" anchorCtr="0"/>
          <a:lstStyle>
            <a:lvl1pPr algn="l">
              <a:defRPr sz="1000">
                <a:solidFill>
                  <a:schemeClr val="tx1"/>
                </a:solidFill>
                <a:latin typeface="Arial" pitchFamily="34" charset="0"/>
                <a:cs typeface="Arial" pitchFamily="34" charset="0"/>
              </a:defRPr>
            </a:lvl1pPr>
          </a:lstStyle>
          <a:p>
            <a:r>
              <a:rPr lang="en-US" smtClean="0"/>
              <a:t>Time to Examine Your GST 03 and GAF</a:t>
            </a:r>
            <a:endParaRPr lang="en-GB" dirty="0"/>
          </a:p>
        </p:txBody>
      </p:sp>
      <p:sp>
        <p:nvSpPr>
          <p:cNvPr id="4" name="Slide Number Placeholder 5"/>
          <p:cNvSpPr>
            <a:spLocks noGrp="1"/>
          </p:cNvSpPr>
          <p:nvPr>
            <p:ph type="sldNum" sz="quarter" idx="4"/>
          </p:nvPr>
        </p:nvSpPr>
        <p:spPr>
          <a:xfrm>
            <a:off x="7297946" y="6376988"/>
            <a:ext cx="1395277" cy="247650"/>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C173A23-9EAF-448F-A700-9AC7A106503C}" type="slidenum">
              <a:rPr lang="en-GB" smtClean="0"/>
              <a:pPr/>
              <a:t>‹#›</a:t>
            </a:fld>
            <a:endParaRPr lang="en-GB" dirty="0"/>
          </a:p>
        </p:txBody>
      </p:sp>
      <p:pic>
        <p:nvPicPr>
          <p:cNvPr id="5"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3224"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3600" y="1749425"/>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045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ayout Grid">
    <p:spTree>
      <p:nvGrpSpPr>
        <p:cNvPr id="1" name=""/>
        <p:cNvGrpSpPr/>
        <p:nvPr/>
      </p:nvGrpSpPr>
      <p:grpSpPr>
        <a:xfrm>
          <a:off x="0" y="0"/>
          <a:ext cx="0" cy="0"/>
          <a:chOff x="0" y="0"/>
          <a:chExt cx="0" cy="0"/>
        </a:xfrm>
      </p:grpSpPr>
      <p:grpSp>
        <p:nvGrpSpPr>
          <p:cNvPr id="23" name="Group 22"/>
          <p:cNvGrpSpPr/>
          <p:nvPr userDrawn="1"/>
        </p:nvGrpSpPr>
        <p:grpSpPr>
          <a:xfrm>
            <a:off x="446236" y="446087"/>
            <a:ext cx="8249295" cy="5749129"/>
            <a:chOff x="443855" y="446087"/>
            <a:chExt cx="8249295" cy="5749129"/>
          </a:xfrm>
        </p:grpSpPr>
        <p:sp>
          <p:nvSpPr>
            <p:cNvPr id="2" name="Rectangle 1"/>
            <p:cNvSpPr/>
            <p:nvPr userDrawn="1"/>
          </p:nvSpPr>
          <p:spPr>
            <a:xfrm>
              <a:off x="450850" y="446087"/>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userDrawn="1"/>
          </p:nvSpPr>
          <p:spPr>
            <a:xfrm>
              <a:off x="2555875" y="446087"/>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4" name="Rectangle 3"/>
            <p:cNvSpPr/>
            <p:nvPr userDrawn="1"/>
          </p:nvSpPr>
          <p:spPr>
            <a:xfrm>
              <a:off x="4662487" y="446087"/>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5" name="Rectangle 4"/>
            <p:cNvSpPr/>
            <p:nvPr userDrawn="1"/>
          </p:nvSpPr>
          <p:spPr>
            <a:xfrm>
              <a:off x="6767512" y="446087"/>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6" name="Rectangle 5"/>
            <p:cNvSpPr/>
            <p:nvPr userDrawn="1"/>
          </p:nvSpPr>
          <p:spPr>
            <a:xfrm>
              <a:off x="443855" y="1928812"/>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555875" y="1928812"/>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8" name="Rectangle 7"/>
            <p:cNvSpPr/>
            <p:nvPr userDrawn="1"/>
          </p:nvSpPr>
          <p:spPr>
            <a:xfrm>
              <a:off x="4662487" y="1928812"/>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9" name="Rectangle 8"/>
            <p:cNvSpPr/>
            <p:nvPr userDrawn="1"/>
          </p:nvSpPr>
          <p:spPr>
            <a:xfrm>
              <a:off x="6767512" y="1928812"/>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10" name="Rectangle 9"/>
            <p:cNvSpPr/>
            <p:nvPr userDrawn="1"/>
          </p:nvSpPr>
          <p:spPr>
            <a:xfrm>
              <a:off x="443855" y="3405183"/>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2555875" y="3405183"/>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12" name="Rectangle 11"/>
            <p:cNvSpPr/>
            <p:nvPr userDrawn="1"/>
          </p:nvSpPr>
          <p:spPr>
            <a:xfrm>
              <a:off x="4659795" y="3405183"/>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13" name="Rectangle 12"/>
            <p:cNvSpPr/>
            <p:nvPr userDrawn="1"/>
          </p:nvSpPr>
          <p:spPr>
            <a:xfrm>
              <a:off x="6767512" y="3405183"/>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14" name="Rectangle 13"/>
            <p:cNvSpPr/>
            <p:nvPr userDrawn="1"/>
          </p:nvSpPr>
          <p:spPr>
            <a:xfrm>
              <a:off x="443855" y="4891879"/>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2555875" y="4891879"/>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16" name="Rectangle 15"/>
            <p:cNvSpPr/>
            <p:nvPr userDrawn="1"/>
          </p:nvSpPr>
          <p:spPr>
            <a:xfrm>
              <a:off x="4662487" y="4891879"/>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17" name="Rectangle 16"/>
            <p:cNvSpPr/>
            <p:nvPr userDrawn="1"/>
          </p:nvSpPr>
          <p:spPr>
            <a:xfrm>
              <a:off x="6767512" y="4891879"/>
              <a:ext cx="1925638" cy="1303337"/>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grpSp>
      <p:sp>
        <p:nvSpPr>
          <p:cNvPr id="18" name="Date Placeholder 3"/>
          <p:cNvSpPr>
            <a:spLocks noGrp="1"/>
          </p:cNvSpPr>
          <p:nvPr>
            <p:ph type="dt" sz="half" idx="10"/>
          </p:nvPr>
        </p:nvSpPr>
        <p:spPr>
          <a:xfrm>
            <a:off x="4664075" y="6376988"/>
            <a:ext cx="2133600" cy="247012"/>
          </a:xfrm>
        </p:spPr>
        <p:txBody>
          <a:bodyPr/>
          <a:lstStyle/>
          <a:p>
            <a:fld id="{124BB35F-FA41-4DEB-A22C-22F52282C6F9}" type="datetime4">
              <a:rPr lang="en-GB" smtClean="0"/>
              <a:t>April 20, 2017</a:t>
            </a:fld>
            <a:endParaRPr lang="en-GB" dirty="0"/>
          </a:p>
        </p:txBody>
      </p:sp>
      <p:sp>
        <p:nvSpPr>
          <p:cNvPr id="19" name="Footer Placeholder 4"/>
          <p:cNvSpPr>
            <a:spLocks noGrp="1"/>
          </p:cNvSpPr>
          <p:nvPr>
            <p:ph type="ftr" sz="quarter" idx="11"/>
          </p:nvPr>
        </p:nvSpPr>
        <p:spPr>
          <a:xfrm>
            <a:off x="450850" y="6376987"/>
            <a:ext cx="4033838" cy="247651"/>
          </a:xfrm>
        </p:spPr>
        <p:txBody>
          <a:bodyPr/>
          <a:lstStyle/>
          <a:p>
            <a:r>
              <a:rPr lang="en-US" smtClean="0"/>
              <a:t>Time to Examine Your GST 03 and GAF</a:t>
            </a:r>
            <a:endParaRPr lang="en-GB"/>
          </a:p>
        </p:txBody>
      </p:sp>
      <p:sp>
        <p:nvSpPr>
          <p:cNvPr id="20" name="Slide Number Placeholder 5"/>
          <p:cNvSpPr>
            <a:spLocks noGrp="1"/>
          </p:cNvSpPr>
          <p:nvPr>
            <p:ph type="sldNum" sz="quarter" idx="12"/>
          </p:nvPr>
        </p:nvSpPr>
        <p:spPr>
          <a:xfrm>
            <a:off x="7211683" y="6376988"/>
            <a:ext cx="1486230" cy="247650"/>
          </a:xfrm>
        </p:spPr>
        <p:txBody>
          <a:bodyPr/>
          <a:lstStyle/>
          <a:p>
            <a:fld id="{5C173A23-9EAF-448F-A700-9AC7A106503C}" type="slidenum">
              <a:rPr lang="en-GB" smtClean="0"/>
              <a:pPr/>
              <a:t>‹#›</a:t>
            </a:fld>
            <a:endParaRPr lang="en-GB"/>
          </a:p>
        </p:txBody>
      </p:sp>
      <p:cxnSp>
        <p:nvCxnSpPr>
          <p:cNvPr id="21" name="Straight Connector 20"/>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3224"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56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63" y="446089"/>
            <a:ext cx="6138862" cy="487674"/>
          </a:xfrm>
        </p:spPr>
        <p:txBody>
          <a:bodyPr>
            <a:noAutofit/>
          </a:bodyPr>
          <a:lstStyle>
            <a:lvl1pPr>
              <a:defRPr sz="2800" baseline="0">
                <a:solidFill>
                  <a:schemeClr val="accent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87EF739-8B83-4E16-AC3A-814029C119E6}" type="datetime4">
              <a:rPr lang="en-GB" smtClean="0"/>
              <a:t>April 20, 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Time to Examine Your GST 03 and GAF</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173A23-9EAF-448F-A700-9AC7A106503C}" type="slidenum">
              <a:rPr lang="en-GB" smtClean="0"/>
              <a:pPr/>
              <a:t>‹#›</a:t>
            </a:fld>
            <a:endParaRPr lang="en-GB"/>
          </a:p>
        </p:txBody>
      </p:sp>
      <p:cxnSp>
        <p:nvCxnSpPr>
          <p:cNvPr id="8" name="Straight Connector 7"/>
          <p:cNvCxnSpPr/>
          <p:nvPr userDrawn="1"/>
        </p:nvCxnSpPr>
        <p:spPr>
          <a:xfrm>
            <a:off x="457200" y="6367041"/>
            <a:ext cx="8262000" cy="0"/>
          </a:xfrm>
          <a:prstGeom prst="line">
            <a:avLst/>
          </a:prstGeom>
          <a:ln w="2349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Freeform 5"/>
          <p:cNvSpPr>
            <a:spLocks noChangeAspect="1" noEditPoints="1"/>
          </p:cNvSpPr>
          <p:nvPr userDrawn="1"/>
        </p:nvSpPr>
        <p:spPr bwMode="auto">
          <a:xfrm>
            <a:off x="7434000" y="446400"/>
            <a:ext cx="1260000" cy="487362"/>
          </a:xfrm>
          <a:custGeom>
            <a:avLst/>
            <a:gdLst>
              <a:gd name="T0" fmla="*/ 3988 w 4644"/>
              <a:gd name="T1" fmla="*/ 0 h 1957"/>
              <a:gd name="T2" fmla="*/ 3529 w 4644"/>
              <a:gd name="T3" fmla="*/ 16 h 1957"/>
              <a:gd name="T4" fmla="*/ 3208 w 4644"/>
              <a:gd name="T5" fmla="*/ 162 h 1957"/>
              <a:gd name="T6" fmla="*/ 2373 w 4644"/>
              <a:gd name="T7" fmla="*/ 168 h 1957"/>
              <a:gd name="T8" fmla="*/ 1742 w 4644"/>
              <a:gd name="T9" fmla="*/ 1 h 1957"/>
              <a:gd name="T10" fmla="*/ 699 w 4644"/>
              <a:gd name="T11" fmla="*/ 0 h 1957"/>
              <a:gd name="T12" fmla="*/ 564 w 4644"/>
              <a:gd name="T13" fmla="*/ 811 h 1957"/>
              <a:gd name="T14" fmla="*/ 1042 w 4644"/>
              <a:gd name="T15" fmla="*/ 967 h 1957"/>
              <a:gd name="T16" fmla="*/ 224 w 4644"/>
              <a:gd name="T17" fmla="*/ 967 h 1957"/>
              <a:gd name="T18" fmla="*/ 702 w 4644"/>
              <a:gd name="T19" fmla="*/ 1403 h 1957"/>
              <a:gd name="T20" fmla="*/ 1685 w 4644"/>
              <a:gd name="T21" fmla="*/ 1404 h 1957"/>
              <a:gd name="T22" fmla="*/ 2085 w 4644"/>
              <a:gd name="T23" fmla="*/ 1266 h 1957"/>
              <a:gd name="T24" fmla="*/ 2406 w 4644"/>
              <a:gd name="T25" fmla="*/ 1406 h 1957"/>
              <a:gd name="T26" fmla="*/ 2795 w 4644"/>
              <a:gd name="T27" fmla="*/ 1403 h 1957"/>
              <a:gd name="T28" fmla="*/ 3208 w 4644"/>
              <a:gd name="T29" fmla="*/ 1384 h 1957"/>
              <a:gd name="T30" fmla="*/ 2530 w 4644"/>
              <a:gd name="T31" fmla="*/ 1557 h 1957"/>
              <a:gd name="T32" fmla="*/ 2836 w 4644"/>
              <a:gd name="T33" fmla="*/ 1957 h 1957"/>
              <a:gd name="T34" fmla="*/ 3529 w 4644"/>
              <a:gd name="T35" fmla="*/ 1239 h 1957"/>
              <a:gd name="T36" fmla="*/ 4611 w 4644"/>
              <a:gd name="T37" fmla="*/ 1164 h 1957"/>
              <a:gd name="T38" fmla="*/ 4024 w 4644"/>
              <a:gd name="T39" fmla="*/ 1146 h 1957"/>
              <a:gd name="T40" fmla="*/ 4635 w 4644"/>
              <a:gd name="T41" fmla="*/ 838 h 1957"/>
              <a:gd name="T42" fmla="*/ 4395 w 4644"/>
              <a:gd name="T43" fmla="*/ 597 h 1957"/>
              <a:gd name="T44" fmla="*/ 4022 w 4644"/>
              <a:gd name="T45" fmla="*/ 242 h 1957"/>
              <a:gd name="T46" fmla="*/ 2541 w 4644"/>
              <a:gd name="T47" fmla="*/ 702 h 1957"/>
              <a:gd name="T48" fmla="*/ 2882 w 4644"/>
              <a:gd name="T49" fmla="*/ 271 h 1957"/>
              <a:gd name="T50" fmla="*/ 3207 w 4644"/>
              <a:gd name="T51" fmla="*/ 702 h 1957"/>
              <a:gd name="T52" fmla="*/ 2882 w 4644"/>
              <a:gd name="T53" fmla="*/ 1130 h 1957"/>
              <a:gd name="T54" fmla="*/ 2541 w 4644"/>
              <a:gd name="T55" fmla="*/ 702 h 1957"/>
              <a:gd name="T56" fmla="*/ 2085 w 4644"/>
              <a:gd name="T57" fmla="*/ 820 h 1957"/>
              <a:gd name="T58" fmla="*/ 1726 w 4644"/>
              <a:gd name="T59" fmla="*/ 1157 h 1957"/>
              <a:gd name="T60" fmla="*/ 1701 w 4644"/>
              <a:gd name="T61" fmla="*/ 820 h 1957"/>
              <a:gd name="T62" fmla="*/ 1398 w 4644"/>
              <a:gd name="T63" fmla="*/ 387 h 1957"/>
              <a:gd name="T64" fmla="*/ 2085 w 4644"/>
              <a:gd name="T65" fmla="*/ 437 h 1957"/>
              <a:gd name="T66" fmla="*/ 1641 w 4644"/>
              <a:gd name="T67" fmla="*/ 576 h 1957"/>
              <a:gd name="T68" fmla="*/ 901 w 4644"/>
              <a:gd name="T69" fmla="*/ 570 h 1957"/>
              <a:gd name="T70" fmla="*/ 425 w 4644"/>
              <a:gd name="T71" fmla="*/ 424 h 1957"/>
              <a:gd name="T72" fmla="*/ 1127 w 4644"/>
              <a:gd name="T73" fmla="*/ 386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4" h="1957">
                <a:moveTo>
                  <a:pt x="4643" y="645"/>
                </a:moveTo>
                <a:cubicBezTo>
                  <a:pt x="4641" y="241"/>
                  <a:pt x="4339" y="0"/>
                  <a:pt x="3988" y="0"/>
                </a:cubicBezTo>
                <a:cubicBezTo>
                  <a:pt x="3827" y="0"/>
                  <a:pt x="3656" y="47"/>
                  <a:pt x="3529" y="167"/>
                </a:cubicBezTo>
                <a:cubicBezTo>
                  <a:pt x="3529" y="16"/>
                  <a:pt x="3529" y="16"/>
                  <a:pt x="3529" y="16"/>
                </a:cubicBezTo>
                <a:cubicBezTo>
                  <a:pt x="3208" y="16"/>
                  <a:pt x="3208" y="16"/>
                  <a:pt x="3208" y="16"/>
                </a:cubicBezTo>
                <a:cubicBezTo>
                  <a:pt x="3208" y="162"/>
                  <a:pt x="3208" y="162"/>
                  <a:pt x="3208" y="162"/>
                </a:cubicBezTo>
                <a:cubicBezTo>
                  <a:pt x="3088" y="54"/>
                  <a:pt x="2959" y="0"/>
                  <a:pt x="2795" y="0"/>
                </a:cubicBezTo>
                <a:cubicBezTo>
                  <a:pt x="2587" y="0"/>
                  <a:pt x="2445" y="89"/>
                  <a:pt x="2373" y="168"/>
                </a:cubicBezTo>
                <a:cubicBezTo>
                  <a:pt x="2360" y="182"/>
                  <a:pt x="2349" y="195"/>
                  <a:pt x="2339" y="209"/>
                </a:cubicBezTo>
                <a:cubicBezTo>
                  <a:pt x="2235" y="58"/>
                  <a:pt x="2019" y="1"/>
                  <a:pt x="1742" y="1"/>
                </a:cubicBezTo>
                <a:cubicBezTo>
                  <a:pt x="1534" y="1"/>
                  <a:pt x="1379" y="38"/>
                  <a:pt x="1262" y="144"/>
                </a:cubicBezTo>
                <a:cubicBezTo>
                  <a:pt x="1117" y="55"/>
                  <a:pt x="943" y="0"/>
                  <a:pt x="699" y="0"/>
                </a:cubicBezTo>
                <a:cubicBezTo>
                  <a:pt x="362" y="0"/>
                  <a:pt x="104" y="143"/>
                  <a:pt x="104" y="422"/>
                </a:cubicBezTo>
                <a:cubicBezTo>
                  <a:pt x="104" y="657"/>
                  <a:pt x="299" y="792"/>
                  <a:pt x="564" y="811"/>
                </a:cubicBezTo>
                <a:cubicBezTo>
                  <a:pt x="847" y="832"/>
                  <a:pt x="847" y="832"/>
                  <a:pt x="847" y="832"/>
                </a:cubicBezTo>
                <a:cubicBezTo>
                  <a:pt x="957" y="840"/>
                  <a:pt x="1042" y="870"/>
                  <a:pt x="1042" y="967"/>
                </a:cubicBezTo>
                <a:cubicBezTo>
                  <a:pt x="1042" y="1084"/>
                  <a:pt x="910" y="1143"/>
                  <a:pt x="727" y="1143"/>
                </a:cubicBezTo>
                <a:cubicBezTo>
                  <a:pt x="513" y="1143"/>
                  <a:pt x="362" y="1084"/>
                  <a:pt x="224" y="967"/>
                </a:cubicBezTo>
                <a:cubicBezTo>
                  <a:pt x="0" y="1157"/>
                  <a:pt x="0" y="1157"/>
                  <a:pt x="0" y="1157"/>
                </a:cubicBezTo>
                <a:cubicBezTo>
                  <a:pt x="205" y="1322"/>
                  <a:pt x="444" y="1403"/>
                  <a:pt x="702" y="1403"/>
                </a:cubicBezTo>
                <a:cubicBezTo>
                  <a:pt x="921" y="1403"/>
                  <a:pt x="1112" y="1349"/>
                  <a:pt x="1232" y="1250"/>
                </a:cubicBezTo>
                <a:cubicBezTo>
                  <a:pt x="1327" y="1345"/>
                  <a:pt x="1482" y="1404"/>
                  <a:pt x="1685" y="1404"/>
                </a:cubicBezTo>
                <a:cubicBezTo>
                  <a:pt x="1902" y="1404"/>
                  <a:pt x="2012" y="1361"/>
                  <a:pt x="2079" y="1266"/>
                </a:cubicBezTo>
                <a:cubicBezTo>
                  <a:pt x="2085" y="1266"/>
                  <a:pt x="2085" y="1266"/>
                  <a:pt x="2085" y="1266"/>
                </a:cubicBezTo>
                <a:cubicBezTo>
                  <a:pt x="2085" y="1406"/>
                  <a:pt x="2085" y="1406"/>
                  <a:pt x="2085" y="1406"/>
                </a:cubicBezTo>
                <a:cubicBezTo>
                  <a:pt x="2406" y="1406"/>
                  <a:pt x="2406" y="1406"/>
                  <a:pt x="2406" y="1406"/>
                </a:cubicBezTo>
                <a:cubicBezTo>
                  <a:pt x="2406" y="1267"/>
                  <a:pt x="2406" y="1267"/>
                  <a:pt x="2406" y="1267"/>
                </a:cubicBezTo>
                <a:cubicBezTo>
                  <a:pt x="2485" y="1336"/>
                  <a:pt x="2615" y="1403"/>
                  <a:pt x="2795" y="1403"/>
                </a:cubicBezTo>
                <a:cubicBezTo>
                  <a:pt x="2959" y="1403"/>
                  <a:pt x="3107" y="1338"/>
                  <a:pt x="3208" y="1243"/>
                </a:cubicBezTo>
                <a:cubicBezTo>
                  <a:pt x="3208" y="1384"/>
                  <a:pt x="3208" y="1384"/>
                  <a:pt x="3208" y="1384"/>
                </a:cubicBezTo>
                <a:cubicBezTo>
                  <a:pt x="3208" y="1576"/>
                  <a:pt x="3057" y="1681"/>
                  <a:pt x="2842" y="1681"/>
                </a:cubicBezTo>
                <a:cubicBezTo>
                  <a:pt x="2719" y="1681"/>
                  <a:pt x="2609" y="1624"/>
                  <a:pt x="2530" y="1557"/>
                </a:cubicBezTo>
                <a:cubicBezTo>
                  <a:pt x="2282" y="1727"/>
                  <a:pt x="2282" y="1727"/>
                  <a:pt x="2282" y="1727"/>
                </a:cubicBezTo>
                <a:cubicBezTo>
                  <a:pt x="2423" y="1865"/>
                  <a:pt x="2631" y="1957"/>
                  <a:pt x="2836" y="1957"/>
                </a:cubicBezTo>
                <a:cubicBezTo>
                  <a:pt x="3201" y="1957"/>
                  <a:pt x="3529" y="1768"/>
                  <a:pt x="3529" y="1354"/>
                </a:cubicBezTo>
                <a:cubicBezTo>
                  <a:pt x="3529" y="1239"/>
                  <a:pt x="3529" y="1239"/>
                  <a:pt x="3529" y="1239"/>
                </a:cubicBezTo>
                <a:cubicBezTo>
                  <a:pt x="3666" y="1364"/>
                  <a:pt x="3855" y="1405"/>
                  <a:pt x="4030" y="1405"/>
                </a:cubicBezTo>
                <a:cubicBezTo>
                  <a:pt x="4244" y="1405"/>
                  <a:pt x="4454" y="1320"/>
                  <a:pt x="4611" y="1164"/>
                </a:cubicBezTo>
                <a:cubicBezTo>
                  <a:pt x="4396" y="1007"/>
                  <a:pt x="4396" y="1007"/>
                  <a:pt x="4396" y="1007"/>
                </a:cubicBezTo>
                <a:cubicBezTo>
                  <a:pt x="4302" y="1091"/>
                  <a:pt x="4146" y="1146"/>
                  <a:pt x="4024" y="1146"/>
                </a:cubicBezTo>
                <a:cubicBezTo>
                  <a:pt x="3804" y="1146"/>
                  <a:pt x="3652" y="1062"/>
                  <a:pt x="3652" y="839"/>
                </a:cubicBezTo>
                <a:cubicBezTo>
                  <a:pt x="4635" y="838"/>
                  <a:pt x="4635" y="838"/>
                  <a:pt x="4635" y="838"/>
                </a:cubicBezTo>
                <a:cubicBezTo>
                  <a:pt x="4635" y="838"/>
                  <a:pt x="4644" y="714"/>
                  <a:pt x="4643" y="645"/>
                </a:cubicBezTo>
                <a:moveTo>
                  <a:pt x="4395" y="597"/>
                </a:moveTo>
                <a:cubicBezTo>
                  <a:pt x="3652" y="597"/>
                  <a:pt x="3652" y="597"/>
                  <a:pt x="3652" y="597"/>
                </a:cubicBezTo>
                <a:cubicBezTo>
                  <a:pt x="3652" y="357"/>
                  <a:pt x="3826" y="242"/>
                  <a:pt x="4022" y="242"/>
                </a:cubicBezTo>
                <a:cubicBezTo>
                  <a:pt x="4218" y="242"/>
                  <a:pt x="4395" y="360"/>
                  <a:pt x="4395" y="597"/>
                </a:cubicBezTo>
                <a:moveTo>
                  <a:pt x="2541" y="702"/>
                </a:moveTo>
                <a:cubicBezTo>
                  <a:pt x="2538" y="476"/>
                  <a:pt x="2547" y="440"/>
                  <a:pt x="2606" y="377"/>
                </a:cubicBezTo>
                <a:cubicBezTo>
                  <a:pt x="2651" y="328"/>
                  <a:pt x="2749" y="271"/>
                  <a:pt x="2882" y="271"/>
                </a:cubicBezTo>
                <a:cubicBezTo>
                  <a:pt x="3012" y="271"/>
                  <a:pt x="3097" y="328"/>
                  <a:pt x="3142" y="377"/>
                </a:cubicBezTo>
                <a:cubicBezTo>
                  <a:pt x="3200" y="440"/>
                  <a:pt x="3207" y="478"/>
                  <a:pt x="3207" y="702"/>
                </a:cubicBezTo>
                <a:cubicBezTo>
                  <a:pt x="3207" y="923"/>
                  <a:pt x="3200" y="961"/>
                  <a:pt x="3142" y="1024"/>
                </a:cubicBezTo>
                <a:cubicBezTo>
                  <a:pt x="3097" y="1073"/>
                  <a:pt x="3012" y="1130"/>
                  <a:pt x="2882" y="1130"/>
                </a:cubicBezTo>
                <a:cubicBezTo>
                  <a:pt x="2749" y="1130"/>
                  <a:pt x="2651" y="1073"/>
                  <a:pt x="2606" y="1024"/>
                </a:cubicBezTo>
                <a:cubicBezTo>
                  <a:pt x="2547" y="961"/>
                  <a:pt x="2544" y="926"/>
                  <a:pt x="2541" y="702"/>
                </a:cubicBezTo>
                <a:moveTo>
                  <a:pt x="1701" y="820"/>
                </a:moveTo>
                <a:cubicBezTo>
                  <a:pt x="2085" y="820"/>
                  <a:pt x="2085" y="820"/>
                  <a:pt x="2085" y="820"/>
                </a:cubicBezTo>
                <a:cubicBezTo>
                  <a:pt x="2085" y="920"/>
                  <a:pt x="2085" y="920"/>
                  <a:pt x="2085" y="920"/>
                </a:cubicBezTo>
                <a:cubicBezTo>
                  <a:pt x="2085" y="1133"/>
                  <a:pt x="1994" y="1157"/>
                  <a:pt x="1726" y="1157"/>
                </a:cubicBezTo>
                <a:cubicBezTo>
                  <a:pt x="1509" y="1157"/>
                  <a:pt x="1424" y="1076"/>
                  <a:pt x="1424" y="984"/>
                </a:cubicBezTo>
                <a:cubicBezTo>
                  <a:pt x="1424" y="884"/>
                  <a:pt x="1512" y="820"/>
                  <a:pt x="1701" y="820"/>
                </a:cubicBezTo>
                <a:moveTo>
                  <a:pt x="1263" y="250"/>
                </a:moveTo>
                <a:cubicBezTo>
                  <a:pt x="1398" y="387"/>
                  <a:pt x="1398" y="387"/>
                  <a:pt x="1398" y="387"/>
                </a:cubicBezTo>
                <a:cubicBezTo>
                  <a:pt x="1482" y="310"/>
                  <a:pt x="1590" y="261"/>
                  <a:pt x="1757" y="261"/>
                </a:cubicBezTo>
                <a:cubicBezTo>
                  <a:pt x="1987" y="261"/>
                  <a:pt x="2085" y="307"/>
                  <a:pt x="2085" y="437"/>
                </a:cubicBezTo>
                <a:cubicBezTo>
                  <a:pt x="2085" y="576"/>
                  <a:pt x="2085" y="576"/>
                  <a:pt x="2085" y="576"/>
                </a:cubicBezTo>
                <a:cubicBezTo>
                  <a:pt x="1641" y="576"/>
                  <a:pt x="1641" y="576"/>
                  <a:pt x="1641" y="576"/>
                </a:cubicBezTo>
                <a:cubicBezTo>
                  <a:pt x="1470" y="576"/>
                  <a:pt x="1340" y="623"/>
                  <a:pt x="1253" y="698"/>
                </a:cubicBezTo>
                <a:cubicBezTo>
                  <a:pt x="1179" y="626"/>
                  <a:pt x="1064" y="580"/>
                  <a:pt x="901" y="570"/>
                </a:cubicBezTo>
                <a:cubicBezTo>
                  <a:pt x="636" y="554"/>
                  <a:pt x="636" y="554"/>
                  <a:pt x="636" y="554"/>
                </a:cubicBezTo>
                <a:cubicBezTo>
                  <a:pt x="475" y="543"/>
                  <a:pt x="425" y="484"/>
                  <a:pt x="425" y="424"/>
                </a:cubicBezTo>
                <a:cubicBezTo>
                  <a:pt x="425" y="330"/>
                  <a:pt x="494" y="259"/>
                  <a:pt x="699" y="259"/>
                </a:cubicBezTo>
                <a:cubicBezTo>
                  <a:pt x="872" y="259"/>
                  <a:pt x="1001" y="311"/>
                  <a:pt x="1127" y="386"/>
                </a:cubicBezTo>
                <a:lnTo>
                  <a:pt x="1263" y="2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Text Placeholder 6"/>
          <p:cNvSpPr>
            <a:spLocks noGrp="1"/>
          </p:cNvSpPr>
          <p:nvPr>
            <p:ph type="body" sz="quarter" idx="13"/>
          </p:nvPr>
        </p:nvSpPr>
        <p:spPr>
          <a:xfrm>
            <a:off x="450850" y="871616"/>
            <a:ext cx="6137275" cy="5267013"/>
          </a:xfrm>
        </p:spPr>
        <p:txBody>
          <a:bodyPr/>
          <a:lstStyle>
            <a:lvl1pPr marL="514350" indent="-514350">
              <a:buClr>
                <a:schemeClr val="bg1"/>
              </a:buClr>
              <a:buFont typeface="+mj-lt"/>
              <a:buAutoNum type="arabicPeriod"/>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8172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a:t>
            </a:fld>
            <a:endParaRPr lang="en-GB"/>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4000"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2438" y="1749425"/>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50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Dark Grey, Green Logo)">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63" y="446088"/>
            <a:ext cx="6138862" cy="4265612"/>
          </a:xfrm>
        </p:spPr>
        <p:txBody>
          <a:bodyPr/>
          <a:lstStyle>
            <a:lvl1pPr>
              <a:defRPr>
                <a:solidFill>
                  <a:schemeClr val="accent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1E037652-F97C-4293-AB85-22C851233174}" type="datetime4">
              <a:rPr lang="en-GB" smtClean="0"/>
              <a:t>April 20, 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Time to Examine Your GST 03 and GAF</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173A23-9EAF-448F-A700-9AC7A106503C}" type="slidenum">
              <a:rPr lang="en-GB" smtClean="0"/>
              <a:pPr/>
              <a:t>‹#›</a:t>
            </a:fld>
            <a:endParaRPr lang="en-GB"/>
          </a:p>
        </p:txBody>
      </p:sp>
      <p:cxnSp>
        <p:nvCxnSpPr>
          <p:cNvPr id="8" name="Straight Connector 7"/>
          <p:cNvCxnSpPr/>
          <p:nvPr userDrawn="1"/>
        </p:nvCxnSpPr>
        <p:spPr>
          <a:xfrm>
            <a:off x="453600" y="6367041"/>
            <a:ext cx="8262000" cy="0"/>
          </a:xfrm>
          <a:prstGeom prst="line">
            <a:avLst/>
          </a:prstGeom>
          <a:ln w="2349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4000"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72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White, Green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63" y="446087"/>
            <a:ext cx="6138862" cy="4273551"/>
          </a:xfrm>
        </p:spPr>
        <p:txBody>
          <a:bodyPr/>
          <a:lstStyle>
            <a:lvl1pPr>
              <a:defRPr>
                <a:solidFill>
                  <a:schemeClr val="accent1"/>
                </a:solidFill>
              </a:defRPr>
            </a:lvl1pPr>
          </a:lstStyle>
          <a:p>
            <a:r>
              <a:rPr lang="en-US" smtClean="0"/>
              <a:t>Click to edit Master title style</a:t>
            </a:r>
            <a:endParaRPr lang="en-GB" dirty="0"/>
          </a:p>
        </p:txBody>
      </p:sp>
      <p:sp>
        <p:nvSpPr>
          <p:cNvPr id="11" name="Date Placeholder 3"/>
          <p:cNvSpPr>
            <a:spLocks noGrp="1"/>
          </p:cNvSpPr>
          <p:nvPr>
            <p:ph type="dt" sz="half" idx="10"/>
          </p:nvPr>
        </p:nvSpPr>
        <p:spPr>
          <a:xfrm>
            <a:off x="4662488" y="6376988"/>
            <a:ext cx="2135187" cy="247012"/>
          </a:xfrm>
        </p:spPr>
        <p:txBody>
          <a:bodyPr/>
          <a:lstStyle/>
          <a:p>
            <a:fld id="{8BF64301-035D-41BE-A2E0-28AE7D4B13C5}" type="datetime4">
              <a:rPr lang="en-GB" smtClean="0"/>
              <a:t>April 20, 2017</a:t>
            </a:fld>
            <a:endParaRPr lang="en-GB" dirty="0"/>
          </a:p>
        </p:txBody>
      </p:sp>
      <p:sp>
        <p:nvSpPr>
          <p:cNvPr id="12" name="Footer Placeholder 4"/>
          <p:cNvSpPr>
            <a:spLocks noGrp="1"/>
          </p:cNvSpPr>
          <p:nvPr>
            <p:ph type="ftr" sz="quarter" idx="11"/>
          </p:nvPr>
        </p:nvSpPr>
        <p:spPr>
          <a:xfrm>
            <a:off x="450850" y="6376987"/>
            <a:ext cx="4033838" cy="247651"/>
          </a:xfrm>
        </p:spPr>
        <p:txBody>
          <a:bodyPr/>
          <a:lstStyle/>
          <a:p>
            <a:r>
              <a:rPr lang="en-US" smtClean="0"/>
              <a:t>Time to Examine Your GST 03 and GAF</a:t>
            </a:r>
            <a:endParaRPr lang="en-GB"/>
          </a:p>
        </p:txBody>
      </p:sp>
      <p:sp>
        <p:nvSpPr>
          <p:cNvPr id="13" name="Slide Number Placeholder 5"/>
          <p:cNvSpPr>
            <a:spLocks noGrp="1"/>
          </p:cNvSpPr>
          <p:nvPr>
            <p:ph type="sldNum" sz="quarter" idx="12"/>
          </p:nvPr>
        </p:nvSpPr>
        <p:spPr>
          <a:xfrm>
            <a:off x="7211682" y="6367041"/>
            <a:ext cx="1487817" cy="257597"/>
          </a:xfrm>
        </p:spPr>
        <p:txBody>
          <a:bodyPr/>
          <a:lstStyle/>
          <a:p>
            <a:fld id="{5C173A23-9EAF-448F-A700-9AC7A106503C}" type="slidenum">
              <a:rPr lang="en-GB" smtClean="0"/>
              <a:pPr/>
              <a:t>‹#›</a:t>
            </a:fld>
            <a:endParaRPr lang="en-GB"/>
          </a:p>
        </p:txBody>
      </p:sp>
      <p:cxnSp>
        <p:nvCxnSpPr>
          <p:cNvPr id="14" name="Straight Connector 13"/>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4000" y="446087"/>
            <a:ext cx="1260000" cy="53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72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ark Grey, White Logo)">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850" y="446401"/>
            <a:ext cx="6137275" cy="4265299"/>
          </a:xfrm>
        </p:spPr>
        <p:txBody>
          <a:bodyPr/>
          <a:lstStyle>
            <a:lvl1pPr>
              <a:defRPr>
                <a:solidFill>
                  <a:schemeClr val="accent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8557B59F-5BFB-482F-A21F-39439C1F71FB}" type="datetime4">
              <a:rPr lang="en-GB" smtClean="0"/>
              <a:t>April 20, 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Time to Examine Your GST 03 and GAF</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173A23-9EAF-448F-A700-9AC7A106503C}" type="slidenum">
              <a:rPr lang="en-GB" smtClean="0"/>
              <a:pPr/>
              <a:t>‹#›</a:t>
            </a:fld>
            <a:endParaRPr lang="en-GB"/>
          </a:p>
        </p:txBody>
      </p:sp>
      <p:cxnSp>
        <p:nvCxnSpPr>
          <p:cNvPr id="8" name="Straight Connector 7"/>
          <p:cNvCxnSpPr/>
          <p:nvPr userDrawn="1"/>
        </p:nvCxnSpPr>
        <p:spPr>
          <a:xfrm>
            <a:off x="453600" y="6367041"/>
            <a:ext cx="8262000" cy="0"/>
          </a:xfrm>
          <a:prstGeom prst="line">
            <a:avLst/>
          </a:prstGeom>
          <a:ln w="2349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Freeform 5"/>
          <p:cNvSpPr>
            <a:spLocks noChangeAspect="1" noEditPoints="1"/>
          </p:cNvSpPr>
          <p:nvPr userDrawn="1"/>
        </p:nvSpPr>
        <p:spPr bwMode="auto">
          <a:xfrm>
            <a:off x="7434000" y="446400"/>
            <a:ext cx="1260000" cy="487362"/>
          </a:xfrm>
          <a:custGeom>
            <a:avLst/>
            <a:gdLst>
              <a:gd name="T0" fmla="*/ 3988 w 4644"/>
              <a:gd name="T1" fmla="*/ 0 h 1957"/>
              <a:gd name="T2" fmla="*/ 3529 w 4644"/>
              <a:gd name="T3" fmla="*/ 16 h 1957"/>
              <a:gd name="T4" fmla="*/ 3208 w 4644"/>
              <a:gd name="T5" fmla="*/ 162 h 1957"/>
              <a:gd name="T6" fmla="*/ 2373 w 4644"/>
              <a:gd name="T7" fmla="*/ 168 h 1957"/>
              <a:gd name="T8" fmla="*/ 1742 w 4644"/>
              <a:gd name="T9" fmla="*/ 1 h 1957"/>
              <a:gd name="T10" fmla="*/ 699 w 4644"/>
              <a:gd name="T11" fmla="*/ 0 h 1957"/>
              <a:gd name="T12" fmla="*/ 564 w 4644"/>
              <a:gd name="T13" fmla="*/ 811 h 1957"/>
              <a:gd name="T14" fmla="*/ 1042 w 4644"/>
              <a:gd name="T15" fmla="*/ 967 h 1957"/>
              <a:gd name="T16" fmla="*/ 224 w 4644"/>
              <a:gd name="T17" fmla="*/ 967 h 1957"/>
              <a:gd name="T18" fmla="*/ 702 w 4644"/>
              <a:gd name="T19" fmla="*/ 1403 h 1957"/>
              <a:gd name="T20" fmla="*/ 1685 w 4644"/>
              <a:gd name="T21" fmla="*/ 1404 h 1957"/>
              <a:gd name="T22" fmla="*/ 2085 w 4644"/>
              <a:gd name="T23" fmla="*/ 1266 h 1957"/>
              <a:gd name="T24" fmla="*/ 2406 w 4644"/>
              <a:gd name="T25" fmla="*/ 1406 h 1957"/>
              <a:gd name="T26" fmla="*/ 2795 w 4644"/>
              <a:gd name="T27" fmla="*/ 1403 h 1957"/>
              <a:gd name="T28" fmla="*/ 3208 w 4644"/>
              <a:gd name="T29" fmla="*/ 1384 h 1957"/>
              <a:gd name="T30" fmla="*/ 2530 w 4644"/>
              <a:gd name="T31" fmla="*/ 1557 h 1957"/>
              <a:gd name="T32" fmla="*/ 2836 w 4644"/>
              <a:gd name="T33" fmla="*/ 1957 h 1957"/>
              <a:gd name="T34" fmla="*/ 3529 w 4644"/>
              <a:gd name="T35" fmla="*/ 1239 h 1957"/>
              <a:gd name="T36" fmla="*/ 4611 w 4644"/>
              <a:gd name="T37" fmla="*/ 1164 h 1957"/>
              <a:gd name="T38" fmla="*/ 4024 w 4644"/>
              <a:gd name="T39" fmla="*/ 1146 h 1957"/>
              <a:gd name="T40" fmla="*/ 4635 w 4644"/>
              <a:gd name="T41" fmla="*/ 838 h 1957"/>
              <a:gd name="T42" fmla="*/ 4395 w 4644"/>
              <a:gd name="T43" fmla="*/ 597 h 1957"/>
              <a:gd name="T44" fmla="*/ 4022 w 4644"/>
              <a:gd name="T45" fmla="*/ 242 h 1957"/>
              <a:gd name="T46" fmla="*/ 2541 w 4644"/>
              <a:gd name="T47" fmla="*/ 702 h 1957"/>
              <a:gd name="T48" fmla="*/ 2882 w 4644"/>
              <a:gd name="T49" fmla="*/ 271 h 1957"/>
              <a:gd name="T50" fmla="*/ 3207 w 4644"/>
              <a:gd name="T51" fmla="*/ 702 h 1957"/>
              <a:gd name="T52" fmla="*/ 2882 w 4644"/>
              <a:gd name="T53" fmla="*/ 1130 h 1957"/>
              <a:gd name="T54" fmla="*/ 2541 w 4644"/>
              <a:gd name="T55" fmla="*/ 702 h 1957"/>
              <a:gd name="T56" fmla="*/ 2085 w 4644"/>
              <a:gd name="T57" fmla="*/ 820 h 1957"/>
              <a:gd name="T58" fmla="*/ 1726 w 4644"/>
              <a:gd name="T59" fmla="*/ 1157 h 1957"/>
              <a:gd name="T60" fmla="*/ 1701 w 4644"/>
              <a:gd name="T61" fmla="*/ 820 h 1957"/>
              <a:gd name="T62" fmla="*/ 1398 w 4644"/>
              <a:gd name="T63" fmla="*/ 387 h 1957"/>
              <a:gd name="T64" fmla="*/ 2085 w 4644"/>
              <a:gd name="T65" fmla="*/ 437 h 1957"/>
              <a:gd name="T66" fmla="*/ 1641 w 4644"/>
              <a:gd name="T67" fmla="*/ 576 h 1957"/>
              <a:gd name="T68" fmla="*/ 901 w 4644"/>
              <a:gd name="T69" fmla="*/ 570 h 1957"/>
              <a:gd name="T70" fmla="*/ 425 w 4644"/>
              <a:gd name="T71" fmla="*/ 424 h 1957"/>
              <a:gd name="T72" fmla="*/ 1127 w 4644"/>
              <a:gd name="T73" fmla="*/ 386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4" h="1957">
                <a:moveTo>
                  <a:pt x="4643" y="645"/>
                </a:moveTo>
                <a:cubicBezTo>
                  <a:pt x="4641" y="241"/>
                  <a:pt x="4339" y="0"/>
                  <a:pt x="3988" y="0"/>
                </a:cubicBezTo>
                <a:cubicBezTo>
                  <a:pt x="3827" y="0"/>
                  <a:pt x="3656" y="47"/>
                  <a:pt x="3529" y="167"/>
                </a:cubicBezTo>
                <a:cubicBezTo>
                  <a:pt x="3529" y="16"/>
                  <a:pt x="3529" y="16"/>
                  <a:pt x="3529" y="16"/>
                </a:cubicBezTo>
                <a:cubicBezTo>
                  <a:pt x="3208" y="16"/>
                  <a:pt x="3208" y="16"/>
                  <a:pt x="3208" y="16"/>
                </a:cubicBezTo>
                <a:cubicBezTo>
                  <a:pt x="3208" y="162"/>
                  <a:pt x="3208" y="162"/>
                  <a:pt x="3208" y="162"/>
                </a:cubicBezTo>
                <a:cubicBezTo>
                  <a:pt x="3088" y="54"/>
                  <a:pt x="2959" y="0"/>
                  <a:pt x="2795" y="0"/>
                </a:cubicBezTo>
                <a:cubicBezTo>
                  <a:pt x="2587" y="0"/>
                  <a:pt x="2445" y="89"/>
                  <a:pt x="2373" y="168"/>
                </a:cubicBezTo>
                <a:cubicBezTo>
                  <a:pt x="2360" y="182"/>
                  <a:pt x="2349" y="195"/>
                  <a:pt x="2339" y="209"/>
                </a:cubicBezTo>
                <a:cubicBezTo>
                  <a:pt x="2235" y="58"/>
                  <a:pt x="2019" y="1"/>
                  <a:pt x="1742" y="1"/>
                </a:cubicBezTo>
                <a:cubicBezTo>
                  <a:pt x="1534" y="1"/>
                  <a:pt x="1379" y="38"/>
                  <a:pt x="1262" y="144"/>
                </a:cubicBezTo>
                <a:cubicBezTo>
                  <a:pt x="1117" y="55"/>
                  <a:pt x="943" y="0"/>
                  <a:pt x="699" y="0"/>
                </a:cubicBezTo>
                <a:cubicBezTo>
                  <a:pt x="362" y="0"/>
                  <a:pt x="104" y="143"/>
                  <a:pt x="104" y="422"/>
                </a:cubicBezTo>
                <a:cubicBezTo>
                  <a:pt x="104" y="657"/>
                  <a:pt x="299" y="792"/>
                  <a:pt x="564" y="811"/>
                </a:cubicBezTo>
                <a:cubicBezTo>
                  <a:pt x="847" y="832"/>
                  <a:pt x="847" y="832"/>
                  <a:pt x="847" y="832"/>
                </a:cubicBezTo>
                <a:cubicBezTo>
                  <a:pt x="957" y="840"/>
                  <a:pt x="1042" y="870"/>
                  <a:pt x="1042" y="967"/>
                </a:cubicBezTo>
                <a:cubicBezTo>
                  <a:pt x="1042" y="1084"/>
                  <a:pt x="910" y="1143"/>
                  <a:pt x="727" y="1143"/>
                </a:cubicBezTo>
                <a:cubicBezTo>
                  <a:pt x="513" y="1143"/>
                  <a:pt x="362" y="1084"/>
                  <a:pt x="224" y="967"/>
                </a:cubicBezTo>
                <a:cubicBezTo>
                  <a:pt x="0" y="1157"/>
                  <a:pt x="0" y="1157"/>
                  <a:pt x="0" y="1157"/>
                </a:cubicBezTo>
                <a:cubicBezTo>
                  <a:pt x="205" y="1322"/>
                  <a:pt x="444" y="1403"/>
                  <a:pt x="702" y="1403"/>
                </a:cubicBezTo>
                <a:cubicBezTo>
                  <a:pt x="921" y="1403"/>
                  <a:pt x="1112" y="1349"/>
                  <a:pt x="1232" y="1250"/>
                </a:cubicBezTo>
                <a:cubicBezTo>
                  <a:pt x="1327" y="1345"/>
                  <a:pt x="1482" y="1404"/>
                  <a:pt x="1685" y="1404"/>
                </a:cubicBezTo>
                <a:cubicBezTo>
                  <a:pt x="1902" y="1404"/>
                  <a:pt x="2012" y="1361"/>
                  <a:pt x="2079" y="1266"/>
                </a:cubicBezTo>
                <a:cubicBezTo>
                  <a:pt x="2085" y="1266"/>
                  <a:pt x="2085" y="1266"/>
                  <a:pt x="2085" y="1266"/>
                </a:cubicBezTo>
                <a:cubicBezTo>
                  <a:pt x="2085" y="1406"/>
                  <a:pt x="2085" y="1406"/>
                  <a:pt x="2085" y="1406"/>
                </a:cubicBezTo>
                <a:cubicBezTo>
                  <a:pt x="2406" y="1406"/>
                  <a:pt x="2406" y="1406"/>
                  <a:pt x="2406" y="1406"/>
                </a:cubicBezTo>
                <a:cubicBezTo>
                  <a:pt x="2406" y="1267"/>
                  <a:pt x="2406" y="1267"/>
                  <a:pt x="2406" y="1267"/>
                </a:cubicBezTo>
                <a:cubicBezTo>
                  <a:pt x="2485" y="1336"/>
                  <a:pt x="2615" y="1403"/>
                  <a:pt x="2795" y="1403"/>
                </a:cubicBezTo>
                <a:cubicBezTo>
                  <a:pt x="2959" y="1403"/>
                  <a:pt x="3107" y="1338"/>
                  <a:pt x="3208" y="1243"/>
                </a:cubicBezTo>
                <a:cubicBezTo>
                  <a:pt x="3208" y="1384"/>
                  <a:pt x="3208" y="1384"/>
                  <a:pt x="3208" y="1384"/>
                </a:cubicBezTo>
                <a:cubicBezTo>
                  <a:pt x="3208" y="1576"/>
                  <a:pt x="3057" y="1681"/>
                  <a:pt x="2842" y="1681"/>
                </a:cubicBezTo>
                <a:cubicBezTo>
                  <a:pt x="2719" y="1681"/>
                  <a:pt x="2609" y="1624"/>
                  <a:pt x="2530" y="1557"/>
                </a:cubicBezTo>
                <a:cubicBezTo>
                  <a:pt x="2282" y="1727"/>
                  <a:pt x="2282" y="1727"/>
                  <a:pt x="2282" y="1727"/>
                </a:cubicBezTo>
                <a:cubicBezTo>
                  <a:pt x="2423" y="1865"/>
                  <a:pt x="2631" y="1957"/>
                  <a:pt x="2836" y="1957"/>
                </a:cubicBezTo>
                <a:cubicBezTo>
                  <a:pt x="3201" y="1957"/>
                  <a:pt x="3529" y="1768"/>
                  <a:pt x="3529" y="1354"/>
                </a:cubicBezTo>
                <a:cubicBezTo>
                  <a:pt x="3529" y="1239"/>
                  <a:pt x="3529" y="1239"/>
                  <a:pt x="3529" y="1239"/>
                </a:cubicBezTo>
                <a:cubicBezTo>
                  <a:pt x="3666" y="1364"/>
                  <a:pt x="3855" y="1405"/>
                  <a:pt x="4030" y="1405"/>
                </a:cubicBezTo>
                <a:cubicBezTo>
                  <a:pt x="4244" y="1405"/>
                  <a:pt x="4454" y="1320"/>
                  <a:pt x="4611" y="1164"/>
                </a:cubicBezTo>
                <a:cubicBezTo>
                  <a:pt x="4396" y="1007"/>
                  <a:pt x="4396" y="1007"/>
                  <a:pt x="4396" y="1007"/>
                </a:cubicBezTo>
                <a:cubicBezTo>
                  <a:pt x="4302" y="1091"/>
                  <a:pt x="4146" y="1146"/>
                  <a:pt x="4024" y="1146"/>
                </a:cubicBezTo>
                <a:cubicBezTo>
                  <a:pt x="3804" y="1146"/>
                  <a:pt x="3652" y="1062"/>
                  <a:pt x="3652" y="839"/>
                </a:cubicBezTo>
                <a:cubicBezTo>
                  <a:pt x="4635" y="838"/>
                  <a:pt x="4635" y="838"/>
                  <a:pt x="4635" y="838"/>
                </a:cubicBezTo>
                <a:cubicBezTo>
                  <a:pt x="4635" y="838"/>
                  <a:pt x="4644" y="714"/>
                  <a:pt x="4643" y="645"/>
                </a:cubicBezTo>
                <a:moveTo>
                  <a:pt x="4395" y="597"/>
                </a:moveTo>
                <a:cubicBezTo>
                  <a:pt x="3652" y="597"/>
                  <a:pt x="3652" y="597"/>
                  <a:pt x="3652" y="597"/>
                </a:cubicBezTo>
                <a:cubicBezTo>
                  <a:pt x="3652" y="357"/>
                  <a:pt x="3826" y="242"/>
                  <a:pt x="4022" y="242"/>
                </a:cubicBezTo>
                <a:cubicBezTo>
                  <a:pt x="4218" y="242"/>
                  <a:pt x="4395" y="360"/>
                  <a:pt x="4395" y="597"/>
                </a:cubicBezTo>
                <a:moveTo>
                  <a:pt x="2541" y="702"/>
                </a:moveTo>
                <a:cubicBezTo>
                  <a:pt x="2538" y="476"/>
                  <a:pt x="2547" y="440"/>
                  <a:pt x="2606" y="377"/>
                </a:cubicBezTo>
                <a:cubicBezTo>
                  <a:pt x="2651" y="328"/>
                  <a:pt x="2749" y="271"/>
                  <a:pt x="2882" y="271"/>
                </a:cubicBezTo>
                <a:cubicBezTo>
                  <a:pt x="3012" y="271"/>
                  <a:pt x="3097" y="328"/>
                  <a:pt x="3142" y="377"/>
                </a:cubicBezTo>
                <a:cubicBezTo>
                  <a:pt x="3200" y="440"/>
                  <a:pt x="3207" y="478"/>
                  <a:pt x="3207" y="702"/>
                </a:cubicBezTo>
                <a:cubicBezTo>
                  <a:pt x="3207" y="923"/>
                  <a:pt x="3200" y="961"/>
                  <a:pt x="3142" y="1024"/>
                </a:cubicBezTo>
                <a:cubicBezTo>
                  <a:pt x="3097" y="1073"/>
                  <a:pt x="3012" y="1130"/>
                  <a:pt x="2882" y="1130"/>
                </a:cubicBezTo>
                <a:cubicBezTo>
                  <a:pt x="2749" y="1130"/>
                  <a:pt x="2651" y="1073"/>
                  <a:pt x="2606" y="1024"/>
                </a:cubicBezTo>
                <a:cubicBezTo>
                  <a:pt x="2547" y="961"/>
                  <a:pt x="2544" y="926"/>
                  <a:pt x="2541" y="702"/>
                </a:cubicBezTo>
                <a:moveTo>
                  <a:pt x="1701" y="820"/>
                </a:moveTo>
                <a:cubicBezTo>
                  <a:pt x="2085" y="820"/>
                  <a:pt x="2085" y="820"/>
                  <a:pt x="2085" y="820"/>
                </a:cubicBezTo>
                <a:cubicBezTo>
                  <a:pt x="2085" y="920"/>
                  <a:pt x="2085" y="920"/>
                  <a:pt x="2085" y="920"/>
                </a:cubicBezTo>
                <a:cubicBezTo>
                  <a:pt x="2085" y="1133"/>
                  <a:pt x="1994" y="1157"/>
                  <a:pt x="1726" y="1157"/>
                </a:cubicBezTo>
                <a:cubicBezTo>
                  <a:pt x="1509" y="1157"/>
                  <a:pt x="1424" y="1076"/>
                  <a:pt x="1424" y="984"/>
                </a:cubicBezTo>
                <a:cubicBezTo>
                  <a:pt x="1424" y="884"/>
                  <a:pt x="1512" y="820"/>
                  <a:pt x="1701" y="820"/>
                </a:cubicBezTo>
                <a:moveTo>
                  <a:pt x="1263" y="250"/>
                </a:moveTo>
                <a:cubicBezTo>
                  <a:pt x="1398" y="387"/>
                  <a:pt x="1398" y="387"/>
                  <a:pt x="1398" y="387"/>
                </a:cubicBezTo>
                <a:cubicBezTo>
                  <a:pt x="1482" y="310"/>
                  <a:pt x="1590" y="261"/>
                  <a:pt x="1757" y="261"/>
                </a:cubicBezTo>
                <a:cubicBezTo>
                  <a:pt x="1987" y="261"/>
                  <a:pt x="2085" y="307"/>
                  <a:pt x="2085" y="437"/>
                </a:cubicBezTo>
                <a:cubicBezTo>
                  <a:pt x="2085" y="576"/>
                  <a:pt x="2085" y="576"/>
                  <a:pt x="2085" y="576"/>
                </a:cubicBezTo>
                <a:cubicBezTo>
                  <a:pt x="1641" y="576"/>
                  <a:pt x="1641" y="576"/>
                  <a:pt x="1641" y="576"/>
                </a:cubicBezTo>
                <a:cubicBezTo>
                  <a:pt x="1470" y="576"/>
                  <a:pt x="1340" y="623"/>
                  <a:pt x="1253" y="698"/>
                </a:cubicBezTo>
                <a:cubicBezTo>
                  <a:pt x="1179" y="626"/>
                  <a:pt x="1064" y="580"/>
                  <a:pt x="901" y="570"/>
                </a:cubicBezTo>
                <a:cubicBezTo>
                  <a:pt x="636" y="554"/>
                  <a:pt x="636" y="554"/>
                  <a:pt x="636" y="554"/>
                </a:cubicBezTo>
                <a:cubicBezTo>
                  <a:pt x="475" y="543"/>
                  <a:pt x="425" y="484"/>
                  <a:pt x="425" y="424"/>
                </a:cubicBezTo>
                <a:cubicBezTo>
                  <a:pt x="425" y="330"/>
                  <a:pt x="494" y="259"/>
                  <a:pt x="699" y="259"/>
                </a:cubicBezTo>
                <a:cubicBezTo>
                  <a:pt x="872" y="259"/>
                  <a:pt x="1001" y="311"/>
                  <a:pt x="1127" y="386"/>
                </a:cubicBezTo>
                <a:lnTo>
                  <a:pt x="1263" y="2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6354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Mid Gre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536" y="446089"/>
            <a:ext cx="6153352" cy="4265611"/>
          </a:xfrm>
        </p:spPr>
        <p:txBody>
          <a:bodyPr/>
          <a:lstStyle>
            <a:lvl1pPr>
              <a:defRPr>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6BB7E4FD-430E-4588-9F97-ABC2AAD80BB0}" type="datetime4">
              <a:rPr lang="en-GB" smtClean="0"/>
              <a:t>April 20, 2017</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Time to Examine Your GST 03 and GAF</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C173A23-9EAF-448F-A700-9AC7A106503C}" type="slidenum">
              <a:rPr lang="en-GB" smtClean="0"/>
              <a:pPr/>
              <a:t>‹#›</a:t>
            </a:fld>
            <a:endParaRPr lang="en-GB"/>
          </a:p>
        </p:txBody>
      </p:sp>
      <p:cxnSp>
        <p:nvCxnSpPr>
          <p:cNvPr id="8" name="Straight Connector 7"/>
          <p:cNvCxnSpPr/>
          <p:nvPr userDrawn="1"/>
        </p:nvCxnSpPr>
        <p:spPr>
          <a:xfrm>
            <a:off x="453600" y="6367041"/>
            <a:ext cx="8262000" cy="0"/>
          </a:xfrm>
          <a:prstGeom prst="line">
            <a:avLst/>
          </a:prstGeom>
          <a:ln w="2349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Freeform 5"/>
          <p:cNvSpPr>
            <a:spLocks noChangeAspect="1" noEditPoints="1"/>
          </p:cNvSpPr>
          <p:nvPr userDrawn="1"/>
        </p:nvSpPr>
        <p:spPr bwMode="auto">
          <a:xfrm>
            <a:off x="7434000" y="446400"/>
            <a:ext cx="1260000" cy="487362"/>
          </a:xfrm>
          <a:custGeom>
            <a:avLst/>
            <a:gdLst>
              <a:gd name="T0" fmla="*/ 3988 w 4644"/>
              <a:gd name="T1" fmla="*/ 0 h 1957"/>
              <a:gd name="T2" fmla="*/ 3529 w 4644"/>
              <a:gd name="T3" fmla="*/ 16 h 1957"/>
              <a:gd name="T4" fmla="*/ 3208 w 4644"/>
              <a:gd name="T5" fmla="*/ 162 h 1957"/>
              <a:gd name="T6" fmla="*/ 2373 w 4644"/>
              <a:gd name="T7" fmla="*/ 168 h 1957"/>
              <a:gd name="T8" fmla="*/ 1742 w 4644"/>
              <a:gd name="T9" fmla="*/ 1 h 1957"/>
              <a:gd name="T10" fmla="*/ 699 w 4644"/>
              <a:gd name="T11" fmla="*/ 0 h 1957"/>
              <a:gd name="T12" fmla="*/ 564 w 4644"/>
              <a:gd name="T13" fmla="*/ 811 h 1957"/>
              <a:gd name="T14" fmla="*/ 1042 w 4644"/>
              <a:gd name="T15" fmla="*/ 967 h 1957"/>
              <a:gd name="T16" fmla="*/ 224 w 4644"/>
              <a:gd name="T17" fmla="*/ 967 h 1957"/>
              <a:gd name="T18" fmla="*/ 702 w 4644"/>
              <a:gd name="T19" fmla="*/ 1403 h 1957"/>
              <a:gd name="T20" fmla="*/ 1685 w 4644"/>
              <a:gd name="T21" fmla="*/ 1404 h 1957"/>
              <a:gd name="T22" fmla="*/ 2085 w 4644"/>
              <a:gd name="T23" fmla="*/ 1266 h 1957"/>
              <a:gd name="T24" fmla="*/ 2406 w 4644"/>
              <a:gd name="T25" fmla="*/ 1406 h 1957"/>
              <a:gd name="T26" fmla="*/ 2795 w 4644"/>
              <a:gd name="T27" fmla="*/ 1403 h 1957"/>
              <a:gd name="T28" fmla="*/ 3208 w 4644"/>
              <a:gd name="T29" fmla="*/ 1384 h 1957"/>
              <a:gd name="T30" fmla="*/ 2530 w 4644"/>
              <a:gd name="T31" fmla="*/ 1557 h 1957"/>
              <a:gd name="T32" fmla="*/ 2836 w 4644"/>
              <a:gd name="T33" fmla="*/ 1957 h 1957"/>
              <a:gd name="T34" fmla="*/ 3529 w 4644"/>
              <a:gd name="T35" fmla="*/ 1239 h 1957"/>
              <a:gd name="T36" fmla="*/ 4611 w 4644"/>
              <a:gd name="T37" fmla="*/ 1164 h 1957"/>
              <a:gd name="T38" fmla="*/ 4024 w 4644"/>
              <a:gd name="T39" fmla="*/ 1146 h 1957"/>
              <a:gd name="T40" fmla="*/ 4635 w 4644"/>
              <a:gd name="T41" fmla="*/ 838 h 1957"/>
              <a:gd name="T42" fmla="*/ 4395 w 4644"/>
              <a:gd name="T43" fmla="*/ 597 h 1957"/>
              <a:gd name="T44" fmla="*/ 4022 w 4644"/>
              <a:gd name="T45" fmla="*/ 242 h 1957"/>
              <a:gd name="T46" fmla="*/ 2541 w 4644"/>
              <a:gd name="T47" fmla="*/ 702 h 1957"/>
              <a:gd name="T48" fmla="*/ 2882 w 4644"/>
              <a:gd name="T49" fmla="*/ 271 h 1957"/>
              <a:gd name="T50" fmla="*/ 3207 w 4644"/>
              <a:gd name="T51" fmla="*/ 702 h 1957"/>
              <a:gd name="T52" fmla="*/ 2882 w 4644"/>
              <a:gd name="T53" fmla="*/ 1130 h 1957"/>
              <a:gd name="T54" fmla="*/ 2541 w 4644"/>
              <a:gd name="T55" fmla="*/ 702 h 1957"/>
              <a:gd name="T56" fmla="*/ 2085 w 4644"/>
              <a:gd name="T57" fmla="*/ 820 h 1957"/>
              <a:gd name="T58" fmla="*/ 1726 w 4644"/>
              <a:gd name="T59" fmla="*/ 1157 h 1957"/>
              <a:gd name="T60" fmla="*/ 1701 w 4644"/>
              <a:gd name="T61" fmla="*/ 820 h 1957"/>
              <a:gd name="T62" fmla="*/ 1398 w 4644"/>
              <a:gd name="T63" fmla="*/ 387 h 1957"/>
              <a:gd name="T64" fmla="*/ 2085 w 4644"/>
              <a:gd name="T65" fmla="*/ 437 h 1957"/>
              <a:gd name="T66" fmla="*/ 1641 w 4644"/>
              <a:gd name="T67" fmla="*/ 576 h 1957"/>
              <a:gd name="T68" fmla="*/ 901 w 4644"/>
              <a:gd name="T69" fmla="*/ 570 h 1957"/>
              <a:gd name="T70" fmla="*/ 425 w 4644"/>
              <a:gd name="T71" fmla="*/ 424 h 1957"/>
              <a:gd name="T72" fmla="*/ 1127 w 4644"/>
              <a:gd name="T73" fmla="*/ 386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4" h="1957">
                <a:moveTo>
                  <a:pt x="4643" y="645"/>
                </a:moveTo>
                <a:cubicBezTo>
                  <a:pt x="4641" y="241"/>
                  <a:pt x="4339" y="0"/>
                  <a:pt x="3988" y="0"/>
                </a:cubicBezTo>
                <a:cubicBezTo>
                  <a:pt x="3827" y="0"/>
                  <a:pt x="3656" y="47"/>
                  <a:pt x="3529" y="167"/>
                </a:cubicBezTo>
                <a:cubicBezTo>
                  <a:pt x="3529" y="16"/>
                  <a:pt x="3529" y="16"/>
                  <a:pt x="3529" y="16"/>
                </a:cubicBezTo>
                <a:cubicBezTo>
                  <a:pt x="3208" y="16"/>
                  <a:pt x="3208" y="16"/>
                  <a:pt x="3208" y="16"/>
                </a:cubicBezTo>
                <a:cubicBezTo>
                  <a:pt x="3208" y="162"/>
                  <a:pt x="3208" y="162"/>
                  <a:pt x="3208" y="162"/>
                </a:cubicBezTo>
                <a:cubicBezTo>
                  <a:pt x="3088" y="54"/>
                  <a:pt x="2959" y="0"/>
                  <a:pt x="2795" y="0"/>
                </a:cubicBezTo>
                <a:cubicBezTo>
                  <a:pt x="2587" y="0"/>
                  <a:pt x="2445" y="89"/>
                  <a:pt x="2373" y="168"/>
                </a:cubicBezTo>
                <a:cubicBezTo>
                  <a:pt x="2360" y="182"/>
                  <a:pt x="2349" y="195"/>
                  <a:pt x="2339" y="209"/>
                </a:cubicBezTo>
                <a:cubicBezTo>
                  <a:pt x="2235" y="58"/>
                  <a:pt x="2019" y="1"/>
                  <a:pt x="1742" y="1"/>
                </a:cubicBezTo>
                <a:cubicBezTo>
                  <a:pt x="1534" y="1"/>
                  <a:pt x="1379" y="38"/>
                  <a:pt x="1262" y="144"/>
                </a:cubicBezTo>
                <a:cubicBezTo>
                  <a:pt x="1117" y="55"/>
                  <a:pt x="943" y="0"/>
                  <a:pt x="699" y="0"/>
                </a:cubicBezTo>
                <a:cubicBezTo>
                  <a:pt x="362" y="0"/>
                  <a:pt x="104" y="143"/>
                  <a:pt x="104" y="422"/>
                </a:cubicBezTo>
                <a:cubicBezTo>
                  <a:pt x="104" y="657"/>
                  <a:pt x="299" y="792"/>
                  <a:pt x="564" y="811"/>
                </a:cubicBezTo>
                <a:cubicBezTo>
                  <a:pt x="847" y="832"/>
                  <a:pt x="847" y="832"/>
                  <a:pt x="847" y="832"/>
                </a:cubicBezTo>
                <a:cubicBezTo>
                  <a:pt x="957" y="840"/>
                  <a:pt x="1042" y="870"/>
                  <a:pt x="1042" y="967"/>
                </a:cubicBezTo>
                <a:cubicBezTo>
                  <a:pt x="1042" y="1084"/>
                  <a:pt x="910" y="1143"/>
                  <a:pt x="727" y="1143"/>
                </a:cubicBezTo>
                <a:cubicBezTo>
                  <a:pt x="513" y="1143"/>
                  <a:pt x="362" y="1084"/>
                  <a:pt x="224" y="967"/>
                </a:cubicBezTo>
                <a:cubicBezTo>
                  <a:pt x="0" y="1157"/>
                  <a:pt x="0" y="1157"/>
                  <a:pt x="0" y="1157"/>
                </a:cubicBezTo>
                <a:cubicBezTo>
                  <a:pt x="205" y="1322"/>
                  <a:pt x="444" y="1403"/>
                  <a:pt x="702" y="1403"/>
                </a:cubicBezTo>
                <a:cubicBezTo>
                  <a:pt x="921" y="1403"/>
                  <a:pt x="1112" y="1349"/>
                  <a:pt x="1232" y="1250"/>
                </a:cubicBezTo>
                <a:cubicBezTo>
                  <a:pt x="1327" y="1345"/>
                  <a:pt x="1482" y="1404"/>
                  <a:pt x="1685" y="1404"/>
                </a:cubicBezTo>
                <a:cubicBezTo>
                  <a:pt x="1902" y="1404"/>
                  <a:pt x="2012" y="1361"/>
                  <a:pt x="2079" y="1266"/>
                </a:cubicBezTo>
                <a:cubicBezTo>
                  <a:pt x="2085" y="1266"/>
                  <a:pt x="2085" y="1266"/>
                  <a:pt x="2085" y="1266"/>
                </a:cubicBezTo>
                <a:cubicBezTo>
                  <a:pt x="2085" y="1406"/>
                  <a:pt x="2085" y="1406"/>
                  <a:pt x="2085" y="1406"/>
                </a:cubicBezTo>
                <a:cubicBezTo>
                  <a:pt x="2406" y="1406"/>
                  <a:pt x="2406" y="1406"/>
                  <a:pt x="2406" y="1406"/>
                </a:cubicBezTo>
                <a:cubicBezTo>
                  <a:pt x="2406" y="1267"/>
                  <a:pt x="2406" y="1267"/>
                  <a:pt x="2406" y="1267"/>
                </a:cubicBezTo>
                <a:cubicBezTo>
                  <a:pt x="2485" y="1336"/>
                  <a:pt x="2615" y="1403"/>
                  <a:pt x="2795" y="1403"/>
                </a:cubicBezTo>
                <a:cubicBezTo>
                  <a:pt x="2959" y="1403"/>
                  <a:pt x="3107" y="1338"/>
                  <a:pt x="3208" y="1243"/>
                </a:cubicBezTo>
                <a:cubicBezTo>
                  <a:pt x="3208" y="1384"/>
                  <a:pt x="3208" y="1384"/>
                  <a:pt x="3208" y="1384"/>
                </a:cubicBezTo>
                <a:cubicBezTo>
                  <a:pt x="3208" y="1576"/>
                  <a:pt x="3057" y="1681"/>
                  <a:pt x="2842" y="1681"/>
                </a:cubicBezTo>
                <a:cubicBezTo>
                  <a:pt x="2719" y="1681"/>
                  <a:pt x="2609" y="1624"/>
                  <a:pt x="2530" y="1557"/>
                </a:cubicBezTo>
                <a:cubicBezTo>
                  <a:pt x="2282" y="1727"/>
                  <a:pt x="2282" y="1727"/>
                  <a:pt x="2282" y="1727"/>
                </a:cubicBezTo>
                <a:cubicBezTo>
                  <a:pt x="2423" y="1865"/>
                  <a:pt x="2631" y="1957"/>
                  <a:pt x="2836" y="1957"/>
                </a:cubicBezTo>
                <a:cubicBezTo>
                  <a:pt x="3201" y="1957"/>
                  <a:pt x="3529" y="1768"/>
                  <a:pt x="3529" y="1354"/>
                </a:cubicBezTo>
                <a:cubicBezTo>
                  <a:pt x="3529" y="1239"/>
                  <a:pt x="3529" y="1239"/>
                  <a:pt x="3529" y="1239"/>
                </a:cubicBezTo>
                <a:cubicBezTo>
                  <a:pt x="3666" y="1364"/>
                  <a:pt x="3855" y="1405"/>
                  <a:pt x="4030" y="1405"/>
                </a:cubicBezTo>
                <a:cubicBezTo>
                  <a:pt x="4244" y="1405"/>
                  <a:pt x="4454" y="1320"/>
                  <a:pt x="4611" y="1164"/>
                </a:cubicBezTo>
                <a:cubicBezTo>
                  <a:pt x="4396" y="1007"/>
                  <a:pt x="4396" y="1007"/>
                  <a:pt x="4396" y="1007"/>
                </a:cubicBezTo>
                <a:cubicBezTo>
                  <a:pt x="4302" y="1091"/>
                  <a:pt x="4146" y="1146"/>
                  <a:pt x="4024" y="1146"/>
                </a:cubicBezTo>
                <a:cubicBezTo>
                  <a:pt x="3804" y="1146"/>
                  <a:pt x="3652" y="1062"/>
                  <a:pt x="3652" y="839"/>
                </a:cubicBezTo>
                <a:cubicBezTo>
                  <a:pt x="4635" y="838"/>
                  <a:pt x="4635" y="838"/>
                  <a:pt x="4635" y="838"/>
                </a:cubicBezTo>
                <a:cubicBezTo>
                  <a:pt x="4635" y="838"/>
                  <a:pt x="4644" y="714"/>
                  <a:pt x="4643" y="645"/>
                </a:cubicBezTo>
                <a:moveTo>
                  <a:pt x="4395" y="597"/>
                </a:moveTo>
                <a:cubicBezTo>
                  <a:pt x="3652" y="597"/>
                  <a:pt x="3652" y="597"/>
                  <a:pt x="3652" y="597"/>
                </a:cubicBezTo>
                <a:cubicBezTo>
                  <a:pt x="3652" y="357"/>
                  <a:pt x="3826" y="242"/>
                  <a:pt x="4022" y="242"/>
                </a:cubicBezTo>
                <a:cubicBezTo>
                  <a:pt x="4218" y="242"/>
                  <a:pt x="4395" y="360"/>
                  <a:pt x="4395" y="597"/>
                </a:cubicBezTo>
                <a:moveTo>
                  <a:pt x="2541" y="702"/>
                </a:moveTo>
                <a:cubicBezTo>
                  <a:pt x="2538" y="476"/>
                  <a:pt x="2547" y="440"/>
                  <a:pt x="2606" y="377"/>
                </a:cubicBezTo>
                <a:cubicBezTo>
                  <a:pt x="2651" y="328"/>
                  <a:pt x="2749" y="271"/>
                  <a:pt x="2882" y="271"/>
                </a:cubicBezTo>
                <a:cubicBezTo>
                  <a:pt x="3012" y="271"/>
                  <a:pt x="3097" y="328"/>
                  <a:pt x="3142" y="377"/>
                </a:cubicBezTo>
                <a:cubicBezTo>
                  <a:pt x="3200" y="440"/>
                  <a:pt x="3207" y="478"/>
                  <a:pt x="3207" y="702"/>
                </a:cubicBezTo>
                <a:cubicBezTo>
                  <a:pt x="3207" y="923"/>
                  <a:pt x="3200" y="961"/>
                  <a:pt x="3142" y="1024"/>
                </a:cubicBezTo>
                <a:cubicBezTo>
                  <a:pt x="3097" y="1073"/>
                  <a:pt x="3012" y="1130"/>
                  <a:pt x="2882" y="1130"/>
                </a:cubicBezTo>
                <a:cubicBezTo>
                  <a:pt x="2749" y="1130"/>
                  <a:pt x="2651" y="1073"/>
                  <a:pt x="2606" y="1024"/>
                </a:cubicBezTo>
                <a:cubicBezTo>
                  <a:pt x="2547" y="961"/>
                  <a:pt x="2544" y="926"/>
                  <a:pt x="2541" y="702"/>
                </a:cubicBezTo>
                <a:moveTo>
                  <a:pt x="1701" y="820"/>
                </a:moveTo>
                <a:cubicBezTo>
                  <a:pt x="2085" y="820"/>
                  <a:pt x="2085" y="820"/>
                  <a:pt x="2085" y="820"/>
                </a:cubicBezTo>
                <a:cubicBezTo>
                  <a:pt x="2085" y="920"/>
                  <a:pt x="2085" y="920"/>
                  <a:pt x="2085" y="920"/>
                </a:cubicBezTo>
                <a:cubicBezTo>
                  <a:pt x="2085" y="1133"/>
                  <a:pt x="1994" y="1157"/>
                  <a:pt x="1726" y="1157"/>
                </a:cubicBezTo>
                <a:cubicBezTo>
                  <a:pt x="1509" y="1157"/>
                  <a:pt x="1424" y="1076"/>
                  <a:pt x="1424" y="984"/>
                </a:cubicBezTo>
                <a:cubicBezTo>
                  <a:pt x="1424" y="884"/>
                  <a:pt x="1512" y="820"/>
                  <a:pt x="1701" y="820"/>
                </a:cubicBezTo>
                <a:moveTo>
                  <a:pt x="1263" y="250"/>
                </a:moveTo>
                <a:cubicBezTo>
                  <a:pt x="1398" y="387"/>
                  <a:pt x="1398" y="387"/>
                  <a:pt x="1398" y="387"/>
                </a:cubicBezTo>
                <a:cubicBezTo>
                  <a:pt x="1482" y="310"/>
                  <a:pt x="1590" y="261"/>
                  <a:pt x="1757" y="261"/>
                </a:cubicBezTo>
                <a:cubicBezTo>
                  <a:pt x="1987" y="261"/>
                  <a:pt x="2085" y="307"/>
                  <a:pt x="2085" y="437"/>
                </a:cubicBezTo>
                <a:cubicBezTo>
                  <a:pt x="2085" y="576"/>
                  <a:pt x="2085" y="576"/>
                  <a:pt x="2085" y="576"/>
                </a:cubicBezTo>
                <a:cubicBezTo>
                  <a:pt x="1641" y="576"/>
                  <a:pt x="1641" y="576"/>
                  <a:pt x="1641" y="576"/>
                </a:cubicBezTo>
                <a:cubicBezTo>
                  <a:pt x="1470" y="576"/>
                  <a:pt x="1340" y="623"/>
                  <a:pt x="1253" y="698"/>
                </a:cubicBezTo>
                <a:cubicBezTo>
                  <a:pt x="1179" y="626"/>
                  <a:pt x="1064" y="580"/>
                  <a:pt x="901" y="570"/>
                </a:cubicBezTo>
                <a:cubicBezTo>
                  <a:pt x="636" y="554"/>
                  <a:pt x="636" y="554"/>
                  <a:pt x="636" y="554"/>
                </a:cubicBezTo>
                <a:cubicBezTo>
                  <a:pt x="475" y="543"/>
                  <a:pt x="425" y="484"/>
                  <a:pt x="425" y="424"/>
                </a:cubicBezTo>
                <a:cubicBezTo>
                  <a:pt x="425" y="330"/>
                  <a:pt x="494" y="259"/>
                  <a:pt x="699" y="259"/>
                </a:cubicBezTo>
                <a:cubicBezTo>
                  <a:pt x="872" y="259"/>
                  <a:pt x="1001" y="311"/>
                  <a:pt x="1127" y="386"/>
                </a:cubicBezTo>
                <a:lnTo>
                  <a:pt x="1263" y="2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713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Dark Gree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63" y="446399"/>
            <a:ext cx="6138862" cy="4273239"/>
          </a:xfrm>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9391BCE1-9460-42B2-B71A-FFCC59904C3A}" type="datetime4">
              <a:rPr lang="en-GB" smtClean="0"/>
              <a:t>April 20, 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Time to Examine Your GST 03 and GAF</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173A23-9EAF-448F-A700-9AC7A106503C}" type="slidenum">
              <a:rPr lang="en-GB" smtClean="0"/>
              <a:pPr/>
              <a:t>‹#›</a:t>
            </a:fld>
            <a:endParaRPr lang="en-GB"/>
          </a:p>
        </p:txBody>
      </p:sp>
      <p:cxnSp>
        <p:nvCxnSpPr>
          <p:cNvPr id="8" name="Straight Connector 7"/>
          <p:cNvCxnSpPr/>
          <p:nvPr userDrawn="1"/>
        </p:nvCxnSpPr>
        <p:spPr>
          <a:xfrm>
            <a:off x="453600" y="6367041"/>
            <a:ext cx="8262000" cy="0"/>
          </a:xfrm>
          <a:prstGeom prst="line">
            <a:avLst/>
          </a:prstGeom>
          <a:ln w="2349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Freeform 5"/>
          <p:cNvSpPr>
            <a:spLocks noChangeAspect="1" noEditPoints="1"/>
          </p:cNvSpPr>
          <p:nvPr userDrawn="1"/>
        </p:nvSpPr>
        <p:spPr bwMode="auto">
          <a:xfrm>
            <a:off x="7434000" y="446400"/>
            <a:ext cx="1260000" cy="487362"/>
          </a:xfrm>
          <a:custGeom>
            <a:avLst/>
            <a:gdLst>
              <a:gd name="T0" fmla="*/ 3988 w 4644"/>
              <a:gd name="T1" fmla="*/ 0 h 1957"/>
              <a:gd name="T2" fmla="*/ 3529 w 4644"/>
              <a:gd name="T3" fmla="*/ 16 h 1957"/>
              <a:gd name="T4" fmla="*/ 3208 w 4644"/>
              <a:gd name="T5" fmla="*/ 162 h 1957"/>
              <a:gd name="T6" fmla="*/ 2373 w 4644"/>
              <a:gd name="T7" fmla="*/ 168 h 1957"/>
              <a:gd name="T8" fmla="*/ 1742 w 4644"/>
              <a:gd name="T9" fmla="*/ 1 h 1957"/>
              <a:gd name="T10" fmla="*/ 699 w 4644"/>
              <a:gd name="T11" fmla="*/ 0 h 1957"/>
              <a:gd name="T12" fmla="*/ 564 w 4644"/>
              <a:gd name="T13" fmla="*/ 811 h 1957"/>
              <a:gd name="T14" fmla="*/ 1042 w 4644"/>
              <a:gd name="T15" fmla="*/ 967 h 1957"/>
              <a:gd name="T16" fmla="*/ 224 w 4644"/>
              <a:gd name="T17" fmla="*/ 967 h 1957"/>
              <a:gd name="T18" fmla="*/ 702 w 4644"/>
              <a:gd name="T19" fmla="*/ 1403 h 1957"/>
              <a:gd name="T20" fmla="*/ 1685 w 4644"/>
              <a:gd name="T21" fmla="*/ 1404 h 1957"/>
              <a:gd name="T22" fmla="*/ 2085 w 4644"/>
              <a:gd name="T23" fmla="*/ 1266 h 1957"/>
              <a:gd name="T24" fmla="*/ 2406 w 4644"/>
              <a:gd name="T25" fmla="*/ 1406 h 1957"/>
              <a:gd name="T26" fmla="*/ 2795 w 4644"/>
              <a:gd name="T27" fmla="*/ 1403 h 1957"/>
              <a:gd name="T28" fmla="*/ 3208 w 4644"/>
              <a:gd name="T29" fmla="*/ 1384 h 1957"/>
              <a:gd name="T30" fmla="*/ 2530 w 4644"/>
              <a:gd name="T31" fmla="*/ 1557 h 1957"/>
              <a:gd name="T32" fmla="*/ 2836 w 4644"/>
              <a:gd name="T33" fmla="*/ 1957 h 1957"/>
              <a:gd name="T34" fmla="*/ 3529 w 4644"/>
              <a:gd name="T35" fmla="*/ 1239 h 1957"/>
              <a:gd name="T36" fmla="*/ 4611 w 4644"/>
              <a:gd name="T37" fmla="*/ 1164 h 1957"/>
              <a:gd name="T38" fmla="*/ 4024 w 4644"/>
              <a:gd name="T39" fmla="*/ 1146 h 1957"/>
              <a:gd name="T40" fmla="*/ 4635 w 4644"/>
              <a:gd name="T41" fmla="*/ 838 h 1957"/>
              <a:gd name="T42" fmla="*/ 4395 w 4644"/>
              <a:gd name="T43" fmla="*/ 597 h 1957"/>
              <a:gd name="T44" fmla="*/ 4022 w 4644"/>
              <a:gd name="T45" fmla="*/ 242 h 1957"/>
              <a:gd name="T46" fmla="*/ 2541 w 4644"/>
              <a:gd name="T47" fmla="*/ 702 h 1957"/>
              <a:gd name="T48" fmla="*/ 2882 w 4644"/>
              <a:gd name="T49" fmla="*/ 271 h 1957"/>
              <a:gd name="T50" fmla="*/ 3207 w 4644"/>
              <a:gd name="T51" fmla="*/ 702 h 1957"/>
              <a:gd name="T52" fmla="*/ 2882 w 4644"/>
              <a:gd name="T53" fmla="*/ 1130 h 1957"/>
              <a:gd name="T54" fmla="*/ 2541 w 4644"/>
              <a:gd name="T55" fmla="*/ 702 h 1957"/>
              <a:gd name="T56" fmla="*/ 2085 w 4644"/>
              <a:gd name="T57" fmla="*/ 820 h 1957"/>
              <a:gd name="T58" fmla="*/ 1726 w 4644"/>
              <a:gd name="T59" fmla="*/ 1157 h 1957"/>
              <a:gd name="T60" fmla="*/ 1701 w 4644"/>
              <a:gd name="T61" fmla="*/ 820 h 1957"/>
              <a:gd name="T62" fmla="*/ 1398 w 4644"/>
              <a:gd name="T63" fmla="*/ 387 h 1957"/>
              <a:gd name="T64" fmla="*/ 2085 w 4644"/>
              <a:gd name="T65" fmla="*/ 437 h 1957"/>
              <a:gd name="T66" fmla="*/ 1641 w 4644"/>
              <a:gd name="T67" fmla="*/ 576 h 1957"/>
              <a:gd name="T68" fmla="*/ 901 w 4644"/>
              <a:gd name="T69" fmla="*/ 570 h 1957"/>
              <a:gd name="T70" fmla="*/ 425 w 4644"/>
              <a:gd name="T71" fmla="*/ 424 h 1957"/>
              <a:gd name="T72" fmla="*/ 1127 w 4644"/>
              <a:gd name="T73" fmla="*/ 386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4" h="1957">
                <a:moveTo>
                  <a:pt x="4643" y="645"/>
                </a:moveTo>
                <a:cubicBezTo>
                  <a:pt x="4641" y="241"/>
                  <a:pt x="4339" y="0"/>
                  <a:pt x="3988" y="0"/>
                </a:cubicBezTo>
                <a:cubicBezTo>
                  <a:pt x="3827" y="0"/>
                  <a:pt x="3656" y="47"/>
                  <a:pt x="3529" y="167"/>
                </a:cubicBezTo>
                <a:cubicBezTo>
                  <a:pt x="3529" y="16"/>
                  <a:pt x="3529" y="16"/>
                  <a:pt x="3529" y="16"/>
                </a:cubicBezTo>
                <a:cubicBezTo>
                  <a:pt x="3208" y="16"/>
                  <a:pt x="3208" y="16"/>
                  <a:pt x="3208" y="16"/>
                </a:cubicBezTo>
                <a:cubicBezTo>
                  <a:pt x="3208" y="162"/>
                  <a:pt x="3208" y="162"/>
                  <a:pt x="3208" y="162"/>
                </a:cubicBezTo>
                <a:cubicBezTo>
                  <a:pt x="3088" y="54"/>
                  <a:pt x="2959" y="0"/>
                  <a:pt x="2795" y="0"/>
                </a:cubicBezTo>
                <a:cubicBezTo>
                  <a:pt x="2587" y="0"/>
                  <a:pt x="2445" y="89"/>
                  <a:pt x="2373" y="168"/>
                </a:cubicBezTo>
                <a:cubicBezTo>
                  <a:pt x="2360" y="182"/>
                  <a:pt x="2349" y="195"/>
                  <a:pt x="2339" y="209"/>
                </a:cubicBezTo>
                <a:cubicBezTo>
                  <a:pt x="2235" y="58"/>
                  <a:pt x="2019" y="1"/>
                  <a:pt x="1742" y="1"/>
                </a:cubicBezTo>
                <a:cubicBezTo>
                  <a:pt x="1534" y="1"/>
                  <a:pt x="1379" y="38"/>
                  <a:pt x="1262" y="144"/>
                </a:cubicBezTo>
                <a:cubicBezTo>
                  <a:pt x="1117" y="55"/>
                  <a:pt x="943" y="0"/>
                  <a:pt x="699" y="0"/>
                </a:cubicBezTo>
                <a:cubicBezTo>
                  <a:pt x="362" y="0"/>
                  <a:pt x="104" y="143"/>
                  <a:pt x="104" y="422"/>
                </a:cubicBezTo>
                <a:cubicBezTo>
                  <a:pt x="104" y="657"/>
                  <a:pt x="299" y="792"/>
                  <a:pt x="564" y="811"/>
                </a:cubicBezTo>
                <a:cubicBezTo>
                  <a:pt x="847" y="832"/>
                  <a:pt x="847" y="832"/>
                  <a:pt x="847" y="832"/>
                </a:cubicBezTo>
                <a:cubicBezTo>
                  <a:pt x="957" y="840"/>
                  <a:pt x="1042" y="870"/>
                  <a:pt x="1042" y="967"/>
                </a:cubicBezTo>
                <a:cubicBezTo>
                  <a:pt x="1042" y="1084"/>
                  <a:pt x="910" y="1143"/>
                  <a:pt x="727" y="1143"/>
                </a:cubicBezTo>
                <a:cubicBezTo>
                  <a:pt x="513" y="1143"/>
                  <a:pt x="362" y="1084"/>
                  <a:pt x="224" y="967"/>
                </a:cubicBezTo>
                <a:cubicBezTo>
                  <a:pt x="0" y="1157"/>
                  <a:pt x="0" y="1157"/>
                  <a:pt x="0" y="1157"/>
                </a:cubicBezTo>
                <a:cubicBezTo>
                  <a:pt x="205" y="1322"/>
                  <a:pt x="444" y="1403"/>
                  <a:pt x="702" y="1403"/>
                </a:cubicBezTo>
                <a:cubicBezTo>
                  <a:pt x="921" y="1403"/>
                  <a:pt x="1112" y="1349"/>
                  <a:pt x="1232" y="1250"/>
                </a:cubicBezTo>
                <a:cubicBezTo>
                  <a:pt x="1327" y="1345"/>
                  <a:pt x="1482" y="1404"/>
                  <a:pt x="1685" y="1404"/>
                </a:cubicBezTo>
                <a:cubicBezTo>
                  <a:pt x="1902" y="1404"/>
                  <a:pt x="2012" y="1361"/>
                  <a:pt x="2079" y="1266"/>
                </a:cubicBezTo>
                <a:cubicBezTo>
                  <a:pt x="2085" y="1266"/>
                  <a:pt x="2085" y="1266"/>
                  <a:pt x="2085" y="1266"/>
                </a:cubicBezTo>
                <a:cubicBezTo>
                  <a:pt x="2085" y="1406"/>
                  <a:pt x="2085" y="1406"/>
                  <a:pt x="2085" y="1406"/>
                </a:cubicBezTo>
                <a:cubicBezTo>
                  <a:pt x="2406" y="1406"/>
                  <a:pt x="2406" y="1406"/>
                  <a:pt x="2406" y="1406"/>
                </a:cubicBezTo>
                <a:cubicBezTo>
                  <a:pt x="2406" y="1267"/>
                  <a:pt x="2406" y="1267"/>
                  <a:pt x="2406" y="1267"/>
                </a:cubicBezTo>
                <a:cubicBezTo>
                  <a:pt x="2485" y="1336"/>
                  <a:pt x="2615" y="1403"/>
                  <a:pt x="2795" y="1403"/>
                </a:cubicBezTo>
                <a:cubicBezTo>
                  <a:pt x="2959" y="1403"/>
                  <a:pt x="3107" y="1338"/>
                  <a:pt x="3208" y="1243"/>
                </a:cubicBezTo>
                <a:cubicBezTo>
                  <a:pt x="3208" y="1384"/>
                  <a:pt x="3208" y="1384"/>
                  <a:pt x="3208" y="1384"/>
                </a:cubicBezTo>
                <a:cubicBezTo>
                  <a:pt x="3208" y="1576"/>
                  <a:pt x="3057" y="1681"/>
                  <a:pt x="2842" y="1681"/>
                </a:cubicBezTo>
                <a:cubicBezTo>
                  <a:pt x="2719" y="1681"/>
                  <a:pt x="2609" y="1624"/>
                  <a:pt x="2530" y="1557"/>
                </a:cubicBezTo>
                <a:cubicBezTo>
                  <a:pt x="2282" y="1727"/>
                  <a:pt x="2282" y="1727"/>
                  <a:pt x="2282" y="1727"/>
                </a:cubicBezTo>
                <a:cubicBezTo>
                  <a:pt x="2423" y="1865"/>
                  <a:pt x="2631" y="1957"/>
                  <a:pt x="2836" y="1957"/>
                </a:cubicBezTo>
                <a:cubicBezTo>
                  <a:pt x="3201" y="1957"/>
                  <a:pt x="3529" y="1768"/>
                  <a:pt x="3529" y="1354"/>
                </a:cubicBezTo>
                <a:cubicBezTo>
                  <a:pt x="3529" y="1239"/>
                  <a:pt x="3529" y="1239"/>
                  <a:pt x="3529" y="1239"/>
                </a:cubicBezTo>
                <a:cubicBezTo>
                  <a:pt x="3666" y="1364"/>
                  <a:pt x="3855" y="1405"/>
                  <a:pt x="4030" y="1405"/>
                </a:cubicBezTo>
                <a:cubicBezTo>
                  <a:pt x="4244" y="1405"/>
                  <a:pt x="4454" y="1320"/>
                  <a:pt x="4611" y="1164"/>
                </a:cubicBezTo>
                <a:cubicBezTo>
                  <a:pt x="4396" y="1007"/>
                  <a:pt x="4396" y="1007"/>
                  <a:pt x="4396" y="1007"/>
                </a:cubicBezTo>
                <a:cubicBezTo>
                  <a:pt x="4302" y="1091"/>
                  <a:pt x="4146" y="1146"/>
                  <a:pt x="4024" y="1146"/>
                </a:cubicBezTo>
                <a:cubicBezTo>
                  <a:pt x="3804" y="1146"/>
                  <a:pt x="3652" y="1062"/>
                  <a:pt x="3652" y="839"/>
                </a:cubicBezTo>
                <a:cubicBezTo>
                  <a:pt x="4635" y="838"/>
                  <a:pt x="4635" y="838"/>
                  <a:pt x="4635" y="838"/>
                </a:cubicBezTo>
                <a:cubicBezTo>
                  <a:pt x="4635" y="838"/>
                  <a:pt x="4644" y="714"/>
                  <a:pt x="4643" y="645"/>
                </a:cubicBezTo>
                <a:moveTo>
                  <a:pt x="4395" y="597"/>
                </a:moveTo>
                <a:cubicBezTo>
                  <a:pt x="3652" y="597"/>
                  <a:pt x="3652" y="597"/>
                  <a:pt x="3652" y="597"/>
                </a:cubicBezTo>
                <a:cubicBezTo>
                  <a:pt x="3652" y="357"/>
                  <a:pt x="3826" y="242"/>
                  <a:pt x="4022" y="242"/>
                </a:cubicBezTo>
                <a:cubicBezTo>
                  <a:pt x="4218" y="242"/>
                  <a:pt x="4395" y="360"/>
                  <a:pt x="4395" y="597"/>
                </a:cubicBezTo>
                <a:moveTo>
                  <a:pt x="2541" y="702"/>
                </a:moveTo>
                <a:cubicBezTo>
                  <a:pt x="2538" y="476"/>
                  <a:pt x="2547" y="440"/>
                  <a:pt x="2606" y="377"/>
                </a:cubicBezTo>
                <a:cubicBezTo>
                  <a:pt x="2651" y="328"/>
                  <a:pt x="2749" y="271"/>
                  <a:pt x="2882" y="271"/>
                </a:cubicBezTo>
                <a:cubicBezTo>
                  <a:pt x="3012" y="271"/>
                  <a:pt x="3097" y="328"/>
                  <a:pt x="3142" y="377"/>
                </a:cubicBezTo>
                <a:cubicBezTo>
                  <a:pt x="3200" y="440"/>
                  <a:pt x="3207" y="478"/>
                  <a:pt x="3207" y="702"/>
                </a:cubicBezTo>
                <a:cubicBezTo>
                  <a:pt x="3207" y="923"/>
                  <a:pt x="3200" y="961"/>
                  <a:pt x="3142" y="1024"/>
                </a:cubicBezTo>
                <a:cubicBezTo>
                  <a:pt x="3097" y="1073"/>
                  <a:pt x="3012" y="1130"/>
                  <a:pt x="2882" y="1130"/>
                </a:cubicBezTo>
                <a:cubicBezTo>
                  <a:pt x="2749" y="1130"/>
                  <a:pt x="2651" y="1073"/>
                  <a:pt x="2606" y="1024"/>
                </a:cubicBezTo>
                <a:cubicBezTo>
                  <a:pt x="2547" y="961"/>
                  <a:pt x="2544" y="926"/>
                  <a:pt x="2541" y="702"/>
                </a:cubicBezTo>
                <a:moveTo>
                  <a:pt x="1701" y="820"/>
                </a:moveTo>
                <a:cubicBezTo>
                  <a:pt x="2085" y="820"/>
                  <a:pt x="2085" y="820"/>
                  <a:pt x="2085" y="820"/>
                </a:cubicBezTo>
                <a:cubicBezTo>
                  <a:pt x="2085" y="920"/>
                  <a:pt x="2085" y="920"/>
                  <a:pt x="2085" y="920"/>
                </a:cubicBezTo>
                <a:cubicBezTo>
                  <a:pt x="2085" y="1133"/>
                  <a:pt x="1994" y="1157"/>
                  <a:pt x="1726" y="1157"/>
                </a:cubicBezTo>
                <a:cubicBezTo>
                  <a:pt x="1509" y="1157"/>
                  <a:pt x="1424" y="1076"/>
                  <a:pt x="1424" y="984"/>
                </a:cubicBezTo>
                <a:cubicBezTo>
                  <a:pt x="1424" y="884"/>
                  <a:pt x="1512" y="820"/>
                  <a:pt x="1701" y="820"/>
                </a:cubicBezTo>
                <a:moveTo>
                  <a:pt x="1263" y="250"/>
                </a:moveTo>
                <a:cubicBezTo>
                  <a:pt x="1398" y="387"/>
                  <a:pt x="1398" y="387"/>
                  <a:pt x="1398" y="387"/>
                </a:cubicBezTo>
                <a:cubicBezTo>
                  <a:pt x="1482" y="310"/>
                  <a:pt x="1590" y="261"/>
                  <a:pt x="1757" y="261"/>
                </a:cubicBezTo>
                <a:cubicBezTo>
                  <a:pt x="1987" y="261"/>
                  <a:pt x="2085" y="307"/>
                  <a:pt x="2085" y="437"/>
                </a:cubicBezTo>
                <a:cubicBezTo>
                  <a:pt x="2085" y="576"/>
                  <a:pt x="2085" y="576"/>
                  <a:pt x="2085" y="576"/>
                </a:cubicBezTo>
                <a:cubicBezTo>
                  <a:pt x="1641" y="576"/>
                  <a:pt x="1641" y="576"/>
                  <a:pt x="1641" y="576"/>
                </a:cubicBezTo>
                <a:cubicBezTo>
                  <a:pt x="1470" y="576"/>
                  <a:pt x="1340" y="623"/>
                  <a:pt x="1253" y="698"/>
                </a:cubicBezTo>
                <a:cubicBezTo>
                  <a:pt x="1179" y="626"/>
                  <a:pt x="1064" y="580"/>
                  <a:pt x="901" y="570"/>
                </a:cubicBezTo>
                <a:cubicBezTo>
                  <a:pt x="636" y="554"/>
                  <a:pt x="636" y="554"/>
                  <a:pt x="636" y="554"/>
                </a:cubicBezTo>
                <a:cubicBezTo>
                  <a:pt x="475" y="543"/>
                  <a:pt x="425" y="484"/>
                  <a:pt x="425" y="424"/>
                </a:cubicBezTo>
                <a:cubicBezTo>
                  <a:pt x="425" y="330"/>
                  <a:pt x="494" y="259"/>
                  <a:pt x="699" y="259"/>
                </a:cubicBezTo>
                <a:cubicBezTo>
                  <a:pt x="872" y="259"/>
                  <a:pt x="1001" y="311"/>
                  <a:pt x="1127" y="386"/>
                </a:cubicBezTo>
                <a:lnTo>
                  <a:pt x="1263" y="2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1656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ight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63" y="446089"/>
            <a:ext cx="6138862" cy="4265611"/>
          </a:xfrm>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C0E5FAF0-6ED0-4036-AF69-A1C03FA25DF1}" type="datetime4">
              <a:rPr lang="en-GB" smtClean="0"/>
              <a:t>April 20, 2017</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Time to Examine Your GST 03 and GAF</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173A23-9EAF-448F-A700-9AC7A106503C}" type="slidenum">
              <a:rPr lang="en-GB" smtClean="0"/>
              <a:pPr/>
              <a:t>‹#›</a:t>
            </a:fld>
            <a:endParaRPr lang="en-GB"/>
          </a:p>
        </p:txBody>
      </p:sp>
      <p:cxnSp>
        <p:nvCxnSpPr>
          <p:cNvPr id="8" name="Straight Connector 7"/>
          <p:cNvCxnSpPr/>
          <p:nvPr userDrawn="1"/>
        </p:nvCxnSpPr>
        <p:spPr>
          <a:xfrm>
            <a:off x="453600" y="6367041"/>
            <a:ext cx="8262000" cy="0"/>
          </a:xfrm>
          <a:prstGeom prst="line">
            <a:avLst/>
          </a:prstGeom>
          <a:ln w="2349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Freeform 5"/>
          <p:cNvSpPr>
            <a:spLocks noChangeAspect="1" noEditPoints="1"/>
          </p:cNvSpPr>
          <p:nvPr userDrawn="1"/>
        </p:nvSpPr>
        <p:spPr bwMode="auto">
          <a:xfrm>
            <a:off x="7434000" y="446400"/>
            <a:ext cx="1260000" cy="487362"/>
          </a:xfrm>
          <a:custGeom>
            <a:avLst/>
            <a:gdLst>
              <a:gd name="T0" fmla="*/ 3988 w 4644"/>
              <a:gd name="T1" fmla="*/ 0 h 1957"/>
              <a:gd name="T2" fmla="*/ 3529 w 4644"/>
              <a:gd name="T3" fmla="*/ 16 h 1957"/>
              <a:gd name="T4" fmla="*/ 3208 w 4644"/>
              <a:gd name="T5" fmla="*/ 162 h 1957"/>
              <a:gd name="T6" fmla="*/ 2373 w 4644"/>
              <a:gd name="T7" fmla="*/ 168 h 1957"/>
              <a:gd name="T8" fmla="*/ 1742 w 4644"/>
              <a:gd name="T9" fmla="*/ 1 h 1957"/>
              <a:gd name="T10" fmla="*/ 699 w 4644"/>
              <a:gd name="T11" fmla="*/ 0 h 1957"/>
              <a:gd name="T12" fmla="*/ 564 w 4644"/>
              <a:gd name="T13" fmla="*/ 811 h 1957"/>
              <a:gd name="T14" fmla="*/ 1042 w 4644"/>
              <a:gd name="T15" fmla="*/ 967 h 1957"/>
              <a:gd name="T16" fmla="*/ 224 w 4644"/>
              <a:gd name="T17" fmla="*/ 967 h 1957"/>
              <a:gd name="T18" fmla="*/ 702 w 4644"/>
              <a:gd name="T19" fmla="*/ 1403 h 1957"/>
              <a:gd name="T20" fmla="*/ 1685 w 4644"/>
              <a:gd name="T21" fmla="*/ 1404 h 1957"/>
              <a:gd name="T22" fmla="*/ 2085 w 4644"/>
              <a:gd name="T23" fmla="*/ 1266 h 1957"/>
              <a:gd name="T24" fmla="*/ 2406 w 4644"/>
              <a:gd name="T25" fmla="*/ 1406 h 1957"/>
              <a:gd name="T26" fmla="*/ 2795 w 4644"/>
              <a:gd name="T27" fmla="*/ 1403 h 1957"/>
              <a:gd name="T28" fmla="*/ 3208 w 4644"/>
              <a:gd name="T29" fmla="*/ 1384 h 1957"/>
              <a:gd name="T30" fmla="*/ 2530 w 4644"/>
              <a:gd name="T31" fmla="*/ 1557 h 1957"/>
              <a:gd name="T32" fmla="*/ 2836 w 4644"/>
              <a:gd name="T33" fmla="*/ 1957 h 1957"/>
              <a:gd name="T34" fmla="*/ 3529 w 4644"/>
              <a:gd name="T35" fmla="*/ 1239 h 1957"/>
              <a:gd name="T36" fmla="*/ 4611 w 4644"/>
              <a:gd name="T37" fmla="*/ 1164 h 1957"/>
              <a:gd name="T38" fmla="*/ 4024 w 4644"/>
              <a:gd name="T39" fmla="*/ 1146 h 1957"/>
              <a:gd name="T40" fmla="*/ 4635 w 4644"/>
              <a:gd name="T41" fmla="*/ 838 h 1957"/>
              <a:gd name="T42" fmla="*/ 4395 w 4644"/>
              <a:gd name="T43" fmla="*/ 597 h 1957"/>
              <a:gd name="T44" fmla="*/ 4022 w 4644"/>
              <a:gd name="T45" fmla="*/ 242 h 1957"/>
              <a:gd name="T46" fmla="*/ 2541 w 4644"/>
              <a:gd name="T47" fmla="*/ 702 h 1957"/>
              <a:gd name="T48" fmla="*/ 2882 w 4644"/>
              <a:gd name="T49" fmla="*/ 271 h 1957"/>
              <a:gd name="T50" fmla="*/ 3207 w 4644"/>
              <a:gd name="T51" fmla="*/ 702 h 1957"/>
              <a:gd name="T52" fmla="*/ 2882 w 4644"/>
              <a:gd name="T53" fmla="*/ 1130 h 1957"/>
              <a:gd name="T54" fmla="*/ 2541 w 4644"/>
              <a:gd name="T55" fmla="*/ 702 h 1957"/>
              <a:gd name="T56" fmla="*/ 2085 w 4644"/>
              <a:gd name="T57" fmla="*/ 820 h 1957"/>
              <a:gd name="T58" fmla="*/ 1726 w 4644"/>
              <a:gd name="T59" fmla="*/ 1157 h 1957"/>
              <a:gd name="T60" fmla="*/ 1701 w 4644"/>
              <a:gd name="T61" fmla="*/ 820 h 1957"/>
              <a:gd name="T62" fmla="*/ 1398 w 4644"/>
              <a:gd name="T63" fmla="*/ 387 h 1957"/>
              <a:gd name="T64" fmla="*/ 2085 w 4644"/>
              <a:gd name="T65" fmla="*/ 437 h 1957"/>
              <a:gd name="T66" fmla="*/ 1641 w 4644"/>
              <a:gd name="T67" fmla="*/ 576 h 1957"/>
              <a:gd name="T68" fmla="*/ 901 w 4644"/>
              <a:gd name="T69" fmla="*/ 570 h 1957"/>
              <a:gd name="T70" fmla="*/ 425 w 4644"/>
              <a:gd name="T71" fmla="*/ 424 h 1957"/>
              <a:gd name="T72" fmla="*/ 1127 w 4644"/>
              <a:gd name="T73" fmla="*/ 386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4" h="1957">
                <a:moveTo>
                  <a:pt x="4643" y="645"/>
                </a:moveTo>
                <a:cubicBezTo>
                  <a:pt x="4641" y="241"/>
                  <a:pt x="4339" y="0"/>
                  <a:pt x="3988" y="0"/>
                </a:cubicBezTo>
                <a:cubicBezTo>
                  <a:pt x="3827" y="0"/>
                  <a:pt x="3656" y="47"/>
                  <a:pt x="3529" y="167"/>
                </a:cubicBezTo>
                <a:cubicBezTo>
                  <a:pt x="3529" y="16"/>
                  <a:pt x="3529" y="16"/>
                  <a:pt x="3529" y="16"/>
                </a:cubicBezTo>
                <a:cubicBezTo>
                  <a:pt x="3208" y="16"/>
                  <a:pt x="3208" y="16"/>
                  <a:pt x="3208" y="16"/>
                </a:cubicBezTo>
                <a:cubicBezTo>
                  <a:pt x="3208" y="162"/>
                  <a:pt x="3208" y="162"/>
                  <a:pt x="3208" y="162"/>
                </a:cubicBezTo>
                <a:cubicBezTo>
                  <a:pt x="3088" y="54"/>
                  <a:pt x="2959" y="0"/>
                  <a:pt x="2795" y="0"/>
                </a:cubicBezTo>
                <a:cubicBezTo>
                  <a:pt x="2587" y="0"/>
                  <a:pt x="2445" y="89"/>
                  <a:pt x="2373" y="168"/>
                </a:cubicBezTo>
                <a:cubicBezTo>
                  <a:pt x="2360" y="182"/>
                  <a:pt x="2349" y="195"/>
                  <a:pt x="2339" y="209"/>
                </a:cubicBezTo>
                <a:cubicBezTo>
                  <a:pt x="2235" y="58"/>
                  <a:pt x="2019" y="1"/>
                  <a:pt x="1742" y="1"/>
                </a:cubicBezTo>
                <a:cubicBezTo>
                  <a:pt x="1534" y="1"/>
                  <a:pt x="1379" y="38"/>
                  <a:pt x="1262" y="144"/>
                </a:cubicBezTo>
                <a:cubicBezTo>
                  <a:pt x="1117" y="55"/>
                  <a:pt x="943" y="0"/>
                  <a:pt x="699" y="0"/>
                </a:cubicBezTo>
                <a:cubicBezTo>
                  <a:pt x="362" y="0"/>
                  <a:pt x="104" y="143"/>
                  <a:pt x="104" y="422"/>
                </a:cubicBezTo>
                <a:cubicBezTo>
                  <a:pt x="104" y="657"/>
                  <a:pt x="299" y="792"/>
                  <a:pt x="564" y="811"/>
                </a:cubicBezTo>
                <a:cubicBezTo>
                  <a:pt x="847" y="832"/>
                  <a:pt x="847" y="832"/>
                  <a:pt x="847" y="832"/>
                </a:cubicBezTo>
                <a:cubicBezTo>
                  <a:pt x="957" y="840"/>
                  <a:pt x="1042" y="870"/>
                  <a:pt x="1042" y="967"/>
                </a:cubicBezTo>
                <a:cubicBezTo>
                  <a:pt x="1042" y="1084"/>
                  <a:pt x="910" y="1143"/>
                  <a:pt x="727" y="1143"/>
                </a:cubicBezTo>
                <a:cubicBezTo>
                  <a:pt x="513" y="1143"/>
                  <a:pt x="362" y="1084"/>
                  <a:pt x="224" y="967"/>
                </a:cubicBezTo>
                <a:cubicBezTo>
                  <a:pt x="0" y="1157"/>
                  <a:pt x="0" y="1157"/>
                  <a:pt x="0" y="1157"/>
                </a:cubicBezTo>
                <a:cubicBezTo>
                  <a:pt x="205" y="1322"/>
                  <a:pt x="444" y="1403"/>
                  <a:pt x="702" y="1403"/>
                </a:cubicBezTo>
                <a:cubicBezTo>
                  <a:pt x="921" y="1403"/>
                  <a:pt x="1112" y="1349"/>
                  <a:pt x="1232" y="1250"/>
                </a:cubicBezTo>
                <a:cubicBezTo>
                  <a:pt x="1327" y="1345"/>
                  <a:pt x="1482" y="1404"/>
                  <a:pt x="1685" y="1404"/>
                </a:cubicBezTo>
                <a:cubicBezTo>
                  <a:pt x="1902" y="1404"/>
                  <a:pt x="2012" y="1361"/>
                  <a:pt x="2079" y="1266"/>
                </a:cubicBezTo>
                <a:cubicBezTo>
                  <a:pt x="2085" y="1266"/>
                  <a:pt x="2085" y="1266"/>
                  <a:pt x="2085" y="1266"/>
                </a:cubicBezTo>
                <a:cubicBezTo>
                  <a:pt x="2085" y="1406"/>
                  <a:pt x="2085" y="1406"/>
                  <a:pt x="2085" y="1406"/>
                </a:cubicBezTo>
                <a:cubicBezTo>
                  <a:pt x="2406" y="1406"/>
                  <a:pt x="2406" y="1406"/>
                  <a:pt x="2406" y="1406"/>
                </a:cubicBezTo>
                <a:cubicBezTo>
                  <a:pt x="2406" y="1267"/>
                  <a:pt x="2406" y="1267"/>
                  <a:pt x="2406" y="1267"/>
                </a:cubicBezTo>
                <a:cubicBezTo>
                  <a:pt x="2485" y="1336"/>
                  <a:pt x="2615" y="1403"/>
                  <a:pt x="2795" y="1403"/>
                </a:cubicBezTo>
                <a:cubicBezTo>
                  <a:pt x="2959" y="1403"/>
                  <a:pt x="3107" y="1338"/>
                  <a:pt x="3208" y="1243"/>
                </a:cubicBezTo>
                <a:cubicBezTo>
                  <a:pt x="3208" y="1384"/>
                  <a:pt x="3208" y="1384"/>
                  <a:pt x="3208" y="1384"/>
                </a:cubicBezTo>
                <a:cubicBezTo>
                  <a:pt x="3208" y="1576"/>
                  <a:pt x="3057" y="1681"/>
                  <a:pt x="2842" y="1681"/>
                </a:cubicBezTo>
                <a:cubicBezTo>
                  <a:pt x="2719" y="1681"/>
                  <a:pt x="2609" y="1624"/>
                  <a:pt x="2530" y="1557"/>
                </a:cubicBezTo>
                <a:cubicBezTo>
                  <a:pt x="2282" y="1727"/>
                  <a:pt x="2282" y="1727"/>
                  <a:pt x="2282" y="1727"/>
                </a:cubicBezTo>
                <a:cubicBezTo>
                  <a:pt x="2423" y="1865"/>
                  <a:pt x="2631" y="1957"/>
                  <a:pt x="2836" y="1957"/>
                </a:cubicBezTo>
                <a:cubicBezTo>
                  <a:pt x="3201" y="1957"/>
                  <a:pt x="3529" y="1768"/>
                  <a:pt x="3529" y="1354"/>
                </a:cubicBezTo>
                <a:cubicBezTo>
                  <a:pt x="3529" y="1239"/>
                  <a:pt x="3529" y="1239"/>
                  <a:pt x="3529" y="1239"/>
                </a:cubicBezTo>
                <a:cubicBezTo>
                  <a:pt x="3666" y="1364"/>
                  <a:pt x="3855" y="1405"/>
                  <a:pt x="4030" y="1405"/>
                </a:cubicBezTo>
                <a:cubicBezTo>
                  <a:pt x="4244" y="1405"/>
                  <a:pt x="4454" y="1320"/>
                  <a:pt x="4611" y="1164"/>
                </a:cubicBezTo>
                <a:cubicBezTo>
                  <a:pt x="4396" y="1007"/>
                  <a:pt x="4396" y="1007"/>
                  <a:pt x="4396" y="1007"/>
                </a:cubicBezTo>
                <a:cubicBezTo>
                  <a:pt x="4302" y="1091"/>
                  <a:pt x="4146" y="1146"/>
                  <a:pt x="4024" y="1146"/>
                </a:cubicBezTo>
                <a:cubicBezTo>
                  <a:pt x="3804" y="1146"/>
                  <a:pt x="3652" y="1062"/>
                  <a:pt x="3652" y="839"/>
                </a:cubicBezTo>
                <a:cubicBezTo>
                  <a:pt x="4635" y="838"/>
                  <a:pt x="4635" y="838"/>
                  <a:pt x="4635" y="838"/>
                </a:cubicBezTo>
                <a:cubicBezTo>
                  <a:pt x="4635" y="838"/>
                  <a:pt x="4644" y="714"/>
                  <a:pt x="4643" y="645"/>
                </a:cubicBezTo>
                <a:moveTo>
                  <a:pt x="4395" y="597"/>
                </a:moveTo>
                <a:cubicBezTo>
                  <a:pt x="3652" y="597"/>
                  <a:pt x="3652" y="597"/>
                  <a:pt x="3652" y="597"/>
                </a:cubicBezTo>
                <a:cubicBezTo>
                  <a:pt x="3652" y="357"/>
                  <a:pt x="3826" y="242"/>
                  <a:pt x="4022" y="242"/>
                </a:cubicBezTo>
                <a:cubicBezTo>
                  <a:pt x="4218" y="242"/>
                  <a:pt x="4395" y="360"/>
                  <a:pt x="4395" y="597"/>
                </a:cubicBezTo>
                <a:moveTo>
                  <a:pt x="2541" y="702"/>
                </a:moveTo>
                <a:cubicBezTo>
                  <a:pt x="2538" y="476"/>
                  <a:pt x="2547" y="440"/>
                  <a:pt x="2606" y="377"/>
                </a:cubicBezTo>
                <a:cubicBezTo>
                  <a:pt x="2651" y="328"/>
                  <a:pt x="2749" y="271"/>
                  <a:pt x="2882" y="271"/>
                </a:cubicBezTo>
                <a:cubicBezTo>
                  <a:pt x="3012" y="271"/>
                  <a:pt x="3097" y="328"/>
                  <a:pt x="3142" y="377"/>
                </a:cubicBezTo>
                <a:cubicBezTo>
                  <a:pt x="3200" y="440"/>
                  <a:pt x="3207" y="478"/>
                  <a:pt x="3207" y="702"/>
                </a:cubicBezTo>
                <a:cubicBezTo>
                  <a:pt x="3207" y="923"/>
                  <a:pt x="3200" y="961"/>
                  <a:pt x="3142" y="1024"/>
                </a:cubicBezTo>
                <a:cubicBezTo>
                  <a:pt x="3097" y="1073"/>
                  <a:pt x="3012" y="1130"/>
                  <a:pt x="2882" y="1130"/>
                </a:cubicBezTo>
                <a:cubicBezTo>
                  <a:pt x="2749" y="1130"/>
                  <a:pt x="2651" y="1073"/>
                  <a:pt x="2606" y="1024"/>
                </a:cubicBezTo>
                <a:cubicBezTo>
                  <a:pt x="2547" y="961"/>
                  <a:pt x="2544" y="926"/>
                  <a:pt x="2541" y="702"/>
                </a:cubicBezTo>
                <a:moveTo>
                  <a:pt x="1701" y="820"/>
                </a:moveTo>
                <a:cubicBezTo>
                  <a:pt x="2085" y="820"/>
                  <a:pt x="2085" y="820"/>
                  <a:pt x="2085" y="820"/>
                </a:cubicBezTo>
                <a:cubicBezTo>
                  <a:pt x="2085" y="920"/>
                  <a:pt x="2085" y="920"/>
                  <a:pt x="2085" y="920"/>
                </a:cubicBezTo>
                <a:cubicBezTo>
                  <a:pt x="2085" y="1133"/>
                  <a:pt x="1994" y="1157"/>
                  <a:pt x="1726" y="1157"/>
                </a:cubicBezTo>
                <a:cubicBezTo>
                  <a:pt x="1509" y="1157"/>
                  <a:pt x="1424" y="1076"/>
                  <a:pt x="1424" y="984"/>
                </a:cubicBezTo>
                <a:cubicBezTo>
                  <a:pt x="1424" y="884"/>
                  <a:pt x="1512" y="820"/>
                  <a:pt x="1701" y="820"/>
                </a:cubicBezTo>
                <a:moveTo>
                  <a:pt x="1263" y="250"/>
                </a:moveTo>
                <a:cubicBezTo>
                  <a:pt x="1398" y="387"/>
                  <a:pt x="1398" y="387"/>
                  <a:pt x="1398" y="387"/>
                </a:cubicBezTo>
                <a:cubicBezTo>
                  <a:pt x="1482" y="310"/>
                  <a:pt x="1590" y="261"/>
                  <a:pt x="1757" y="261"/>
                </a:cubicBezTo>
                <a:cubicBezTo>
                  <a:pt x="1987" y="261"/>
                  <a:pt x="2085" y="307"/>
                  <a:pt x="2085" y="437"/>
                </a:cubicBezTo>
                <a:cubicBezTo>
                  <a:pt x="2085" y="576"/>
                  <a:pt x="2085" y="576"/>
                  <a:pt x="2085" y="576"/>
                </a:cubicBezTo>
                <a:cubicBezTo>
                  <a:pt x="1641" y="576"/>
                  <a:pt x="1641" y="576"/>
                  <a:pt x="1641" y="576"/>
                </a:cubicBezTo>
                <a:cubicBezTo>
                  <a:pt x="1470" y="576"/>
                  <a:pt x="1340" y="623"/>
                  <a:pt x="1253" y="698"/>
                </a:cubicBezTo>
                <a:cubicBezTo>
                  <a:pt x="1179" y="626"/>
                  <a:pt x="1064" y="580"/>
                  <a:pt x="901" y="570"/>
                </a:cubicBezTo>
                <a:cubicBezTo>
                  <a:pt x="636" y="554"/>
                  <a:pt x="636" y="554"/>
                  <a:pt x="636" y="554"/>
                </a:cubicBezTo>
                <a:cubicBezTo>
                  <a:pt x="475" y="543"/>
                  <a:pt x="425" y="484"/>
                  <a:pt x="425" y="424"/>
                </a:cubicBezTo>
                <a:cubicBezTo>
                  <a:pt x="425" y="330"/>
                  <a:pt x="494" y="259"/>
                  <a:pt x="699" y="259"/>
                </a:cubicBezTo>
                <a:cubicBezTo>
                  <a:pt x="872" y="259"/>
                  <a:pt x="1001" y="311"/>
                  <a:pt x="1127" y="386"/>
                </a:cubicBezTo>
                <a:lnTo>
                  <a:pt x="1263" y="2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10769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263" y="446088"/>
            <a:ext cx="8243886" cy="130333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49263" y="1928813"/>
            <a:ext cx="8243886" cy="427196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662488" y="6376988"/>
            <a:ext cx="2135187" cy="247012"/>
          </a:xfrm>
          <a:prstGeom prst="rect">
            <a:avLst/>
          </a:prstGeom>
        </p:spPr>
        <p:txBody>
          <a:bodyPr vert="horz" wrap="none" lIns="0" tIns="0" rIns="0" bIns="0" rtlCol="0" anchor="b" anchorCtr="0"/>
          <a:lstStyle>
            <a:lvl1pPr algn="l">
              <a:defRPr sz="1000">
                <a:solidFill>
                  <a:schemeClr val="tx1"/>
                </a:solidFill>
                <a:latin typeface="Arial" pitchFamily="34" charset="0"/>
                <a:cs typeface="Arial" pitchFamily="34" charset="0"/>
              </a:defRPr>
            </a:lvl1pPr>
          </a:lstStyle>
          <a:p>
            <a:fld id="{6E05C976-FAE0-40EE-B361-DF72BCE9C1AC}" type="datetime4">
              <a:rPr lang="en-GB" smtClean="0"/>
              <a:t>April 20, 2017</a:t>
            </a:fld>
            <a:endParaRPr lang="en-GB" dirty="0"/>
          </a:p>
        </p:txBody>
      </p:sp>
      <p:sp>
        <p:nvSpPr>
          <p:cNvPr id="5" name="Footer Placeholder 4"/>
          <p:cNvSpPr>
            <a:spLocks noGrp="1"/>
          </p:cNvSpPr>
          <p:nvPr>
            <p:ph type="ftr" sz="quarter" idx="3"/>
          </p:nvPr>
        </p:nvSpPr>
        <p:spPr>
          <a:xfrm>
            <a:off x="450850" y="6376987"/>
            <a:ext cx="4033838" cy="247651"/>
          </a:xfrm>
          <a:prstGeom prst="rect">
            <a:avLst/>
          </a:prstGeom>
        </p:spPr>
        <p:txBody>
          <a:bodyPr vert="horz" wrap="none" lIns="0" tIns="0" rIns="0" bIns="0" rtlCol="0" anchor="b" anchorCtr="0"/>
          <a:lstStyle>
            <a:lvl1pPr algn="l">
              <a:defRPr sz="1000">
                <a:solidFill>
                  <a:schemeClr val="tx1"/>
                </a:solidFill>
                <a:latin typeface="Arial" pitchFamily="34" charset="0"/>
                <a:cs typeface="Arial" pitchFamily="34" charset="0"/>
              </a:defRPr>
            </a:lvl1pPr>
          </a:lstStyle>
          <a:p>
            <a:r>
              <a:rPr lang="en-US" smtClean="0"/>
              <a:t>Time to Examine Your GST 03 and GAF</a:t>
            </a:r>
            <a:endParaRPr lang="en-GB" dirty="0"/>
          </a:p>
        </p:txBody>
      </p:sp>
      <p:sp>
        <p:nvSpPr>
          <p:cNvPr id="6" name="Slide Number Placeholder 5"/>
          <p:cNvSpPr>
            <a:spLocks noGrp="1"/>
          </p:cNvSpPr>
          <p:nvPr>
            <p:ph type="sldNum" sz="quarter" idx="4"/>
          </p:nvPr>
        </p:nvSpPr>
        <p:spPr>
          <a:xfrm>
            <a:off x="7194430" y="6376988"/>
            <a:ext cx="1503483" cy="247650"/>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C173A23-9EAF-448F-A700-9AC7A106503C}" type="slidenum">
              <a:rPr lang="en-GB" smtClean="0"/>
              <a:pPr/>
              <a:t>‹#›</a:t>
            </a:fld>
            <a:endParaRPr lang="en-GB" dirty="0"/>
          </a:p>
        </p:txBody>
      </p:sp>
    </p:spTree>
    <p:extLst>
      <p:ext uri="{BB962C8B-B14F-4D97-AF65-F5344CB8AC3E}">
        <p14:creationId xmlns:p14="http://schemas.microsoft.com/office/powerpoint/2010/main" val="357242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xmlns:p14="http://schemas.microsoft.com/office/powerpoint/2010/main" id="1" dur="indefinite" restart="never" nodeType="tmRoot"/>
      </p:par>
    </p:tnLst>
  </p:timing>
  <p:hf hdr="0"/>
  <p:txStyles>
    <p:titleStyle>
      <a:lvl1pPr algn="l" defTabSz="914400" rtl="0" eaLnBrk="1" latinLnBrk="0" hangingPunct="1">
        <a:lnSpc>
          <a:spcPts val="3400"/>
        </a:lnSpc>
        <a:spcBef>
          <a:spcPct val="0"/>
        </a:spcBef>
        <a:buNone/>
        <a:defRPr sz="3200" kern="1200" spc="-5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buFontTx/>
        <a:buNone/>
        <a:defRPr sz="2800" kern="1200">
          <a:solidFill>
            <a:schemeClr val="tx1"/>
          </a:solidFill>
          <a:latin typeface="Arial" pitchFamily="34" charset="0"/>
          <a:ea typeface="+mn-ea"/>
          <a:cs typeface="Arial" pitchFamily="34" charset="0"/>
        </a:defRPr>
      </a:lvl1pPr>
      <a:lvl2pPr marL="269875" indent="-269875" algn="l" defTabSz="914400" rtl="0" eaLnBrk="1" latinLnBrk="0" hangingPunct="1">
        <a:lnSpc>
          <a:spcPct val="100000"/>
        </a:lnSpc>
        <a:spcBef>
          <a:spcPts val="0"/>
        </a:spcBef>
        <a:buFont typeface="Arial" pitchFamily="34" charset="0"/>
        <a:buChar char="•"/>
        <a:defRPr sz="2800" kern="1200">
          <a:solidFill>
            <a:schemeClr val="tx1"/>
          </a:solidFill>
          <a:latin typeface="Arial" pitchFamily="34" charset="0"/>
          <a:ea typeface="+mn-ea"/>
          <a:cs typeface="Arial" pitchFamily="34" charset="0"/>
        </a:defRPr>
      </a:lvl2pPr>
      <a:lvl3pPr marL="630238" indent="-360363" algn="l" defTabSz="914400" rtl="0" eaLnBrk="1" latinLnBrk="0" hangingPunct="1">
        <a:lnSpc>
          <a:spcPct val="100000"/>
        </a:lnSpc>
        <a:spcBef>
          <a:spcPts val="0"/>
        </a:spcBef>
        <a:buFont typeface="Arial" pitchFamily="34" charset="0"/>
        <a:buChar char="−"/>
        <a:defRPr sz="2800" kern="1200">
          <a:solidFill>
            <a:schemeClr val="tx1"/>
          </a:solidFill>
          <a:latin typeface="Arial" pitchFamily="34" charset="0"/>
          <a:ea typeface="+mn-ea"/>
          <a:cs typeface="Arial" pitchFamily="34" charset="0"/>
        </a:defRPr>
      </a:lvl3pPr>
      <a:lvl4pPr marL="900113" indent="-269875" algn="l" defTabSz="914400" rtl="0" eaLnBrk="1" latinLnBrk="0" hangingPunct="1">
        <a:lnSpc>
          <a:spcPct val="100000"/>
        </a:lnSpc>
        <a:spcBef>
          <a:spcPts val="0"/>
        </a:spcBef>
        <a:buFont typeface="Arial" pitchFamily="34" charset="0"/>
        <a:buChar char="•"/>
        <a:defRPr sz="2800" kern="1200">
          <a:solidFill>
            <a:schemeClr val="tx1"/>
          </a:solidFill>
          <a:latin typeface="Arial" pitchFamily="34" charset="0"/>
          <a:ea typeface="+mn-ea"/>
          <a:cs typeface="Arial" pitchFamily="34" charset="0"/>
        </a:defRPr>
      </a:lvl4pPr>
      <a:lvl5pPr marL="1258888" indent="-358775" algn="l" defTabSz="914400" rtl="0" eaLnBrk="1" latinLnBrk="0" hangingPunct="1">
        <a:lnSpc>
          <a:spcPct val="100000"/>
        </a:lnSpc>
        <a:spcBef>
          <a:spcPts val="0"/>
        </a:spcBef>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understand%20the%20proper%20way%20to%20enter%20your%20transactions%20if%20you%20are%20using%20pure%20journal%20entries." TargetMode="External"/><Relationship Id="rId4" Type="http://schemas.openxmlformats.org/officeDocument/2006/relationships/hyperlink" Target="http://knowledge.sage.my/index.php?/article/AA-05617/0/Sage-UBS-Transaction-File-Maintenance.html"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understand%20the%20proper%20way%20to%20enter%20your%20transactions%20if%20you%20are%20using%20pure%20journal%20entries." TargetMode="External"/><Relationship Id="rId4" Type="http://schemas.openxmlformats.org/officeDocument/2006/relationships/hyperlink" Target="http://knowledge.sage.my/index.php?/article/AA-06492/0/GST-03-GST-Report-GAF-FAQ.html"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knowledge.sage.my/index.php?/article/AA-05617/0/Sage-UBS-Transaction-File-Maintenanc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knowledge.sage.my/index.php?/article/AA-07820/0/Taxable-Period-and-GST-03-Verification.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knowledge.sage.my/index.php?/article/AA-05617/0/Sage-UBS-Transaction-File-Maintenance.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262" y="2307506"/>
            <a:ext cx="6334276" cy="1341438"/>
          </a:xfrm>
        </p:spPr>
        <p:txBody>
          <a:bodyPr/>
          <a:lstStyle/>
          <a:p>
            <a:pPr>
              <a:lnSpc>
                <a:spcPct val="90000"/>
              </a:lnSpc>
              <a:spcBef>
                <a:spcPts val="1000"/>
              </a:spcBef>
            </a:pPr>
            <a:r>
              <a:rPr lang="en-US" b="1" dirty="0"/>
              <a:t>Time to Examine Your GST 03 and </a:t>
            </a:r>
            <a:r>
              <a:rPr lang="en-US" b="1" dirty="0" smtClean="0"/>
              <a:t>GAF</a:t>
            </a:r>
            <a:endParaRPr lang="en-GB" sz="3500" dirty="0">
              <a:solidFill>
                <a:schemeClr val="tx1">
                  <a:tint val="75000"/>
                </a:schemeClr>
              </a:solidFill>
              <a:latin typeface="Foco" panose="020B0504050202020203" pitchFamily="34" charset="0"/>
              <a:ea typeface="+mn-ea"/>
              <a:cs typeface="+mn-cs"/>
            </a:endParaRPr>
          </a:p>
        </p:txBody>
      </p:sp>
      <p:sp>
        <p:nvSpPr>
          <p:cNvPr id="4" name="Date Placeholder 3"/>
          <p:cNvSpPr>
            <a:spLocks noGrp="1"/>
          </p:cNvSpPr>
          <p:nvPr>
            <p:ph type="dt" sz="half" idx="10"/>
          </p:nvPr>
        </p:nvSpPr>
        <p:spPr>
          <a:xfrm>
            <a:off x="451262" y="5636049"/>
            <a:ext cx="6136863" cy="360000"/>
          </a:xfrm>
        </p:spPr>
        <p:txBody>
          <a:bodyPr/>
          <a:lstStyle/>
          <a:p>
            <a:fld id="{692B2D83-2FB7-4DE3-823A-EC33B344F4BE}" type="datetime4">
              <a:rPr lang="en-GB" smtClean="0"/>
              <a:t>April 20, 2017</a:t>
            </a:fld>
            <a:endParaRPr lang="en-GB" dirty="0"/>
          </a:p>
        </p:txBody>
      </p:sp>
    </p:spTree>
    <p:extLst>
      <p:ext uri="{BB962C8B-B14F-4D97-AF65-F5344CB8AC3E}">
        <p14:creationId xmlns:p14="http://schemas.microsoft.com/office/powerpoint/2010/main" val="1867236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Tax Report , </a:t>
            </a:r>
            <a:r>
              <a:rPr lang="en-GB" dirty="0" err="1" smtClean="0">
                <a:solidFill>
                  <a:schemeClr val="tx1">
                    <a:tint val="75000"/>
                  </a:schemeClr>
                </a:solidFill>
                <a:latin typeface="Foco" panose="020B0504050202020203" pitchFamily="34" charset="0"/>
              </a:rPr>
              <a:t>Input/Output</a:t>
            </a:r>
            <a:r>
              <a:rPr lang="en-GB" dirty="0" smtClean="0">
                <a:solidFill>
                  <a:schemeClr val="tx1">
                    <a:tint val="75000"/>
                  </a:schemeClr>
                </a:solidFill>
                <a:latin typeface="Foco" panose="020B0504050202020203" pitchFamily="34" charset="0"/>
              </a:rPr>
              <a:t> </a:t>
            </a:r>
            <a:r>
              <a:rPr lang="en-GB" dirty="0">
                <a:solidFill>
                  <a:schemeClr val="tx1">
                    <a:tint val="75000"/>
                  </a:schemeClr>
                </a:solidFill>
                <a:latin typeface="Foco" panose="020B0504050202020203" pitchFamily="34" charset="0"/>
              </a:rPr>
              <a:t>T</a:t>
            </a:r>
            <a:r>
              <a:rPr lang="en-GB" dirty="0" smtClean="0">
                <a:solidFill>
                  <a:schemeClr val="tx1">
                    <a:tint val="75000"/>
                  </a:schemeClr>
                </a:solidFill>
                <a:latin typeface="Foco" panose="020B0504050202020203" pitchFamily="34" charset="0"/>
              </a:rPr>
              <a:t>ax GL Ledger, GST-03</a:t>
            </a:r>
            <a:endParaRPr lang="en-US" dirty="0"/>
          </a:p>
        </p:txBody>
      </p:sp>
      <p:sp>
        <p:nvSpPr>
          <p:cNvPr id="3" name="Content Placeholder 2"/>
          <p:cNvSpPr>
            <a:spLocks noGrp="1"/>
          </p:cNvSpPr>
          <p:nvPr>
            <p:ph idx="1"/>
          </p:nvPr>
        </p:nvSpPr>
        <p:spPr/>
        <p:txBody>
          <a:bodyPr/>
          <a:lstStyle/>
          <a:p>
            <a:r>
              <a:rPr lang="en-US" b="1" dirty="0"/>
              <a:t>Step 1:</a:t>
            </a:r>
            <a:endParaRPr lang="en-US" dirty="0"/>
          </a:p>
          <a:p>
            <a:pPr marL="457200" lvl="0" indent="-457200">
              <a:buFont typeface="Arial" panose="020B0604020202020204" pitchFamily="34" charset="0"/>
              <a:buChar char="•"/>
            </a:pPr>
            <a:r>
              <a:rPr lang="en-US" dirty="0"/>
              <a:t>Generate Goods &amp; Service Tax report.</a:t>
            </a:r>
          </a:p>
          <a:p>
            <a:pPr marL="457200" lvl="0" indent="-457200">
              <a:buFont typeface="Arial" panose="020B0604020202020204" pitchFamily="34" charset="0"/>
              <a:buChar char="•"/>
            </a:pPr>
            <a:r>
              <a:rPr lang="en-US" dirty="0"/>
              <a:t>Generate ledger report for GST Input tax and GST Output tax GL.</a:t>
            </a:r>
          </a:p>
          <a:p>
            <a:pPr marL="457200" lvl="0" indent="-457200">
              <a:buFont typeface="Arial" panose="020B0604020202020204" pitchFamily="34" charset="0"/>
              <a:buChar char="•"/>
            </a:pPr>
            <a:r>
              <a:rPr lang="en-US" dirty="0"/>
              <a:t>Generate </a:t>
            </a:r>
            <a:r>
              <a:rPr lang="en-US" b="1" dirty="0"/>
              <a:t>draft</a:t>
            </a:r>
            <a:r>
              <a:rPr lang="en-US" dirty="0"/>
              <a:t> GST-03 of current taxable period</a:t>
            </a:r>
          </a:p>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10</a:t>
            </a:fld>
            <a:endParaRPr lang="en-GB"/>
          </a:p>
        </p:txBody>
      </p:sp>
    </p:spTree>
    <p:extLst>
      <p:ext uri="{BB962C8B-B14F-4D97-AF65-F5344CB8AC3E}">
        <p14:creationId xmlns:p14="http://schemas.microsoft.com/office/powerpoint/2010/main" val="39429357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Tax Report , </a:t>
            </a:r>
            <a:r>
              <a:rPr lang="en-GB" dirty="0" err="1" smtClean="0">
                <a:solidFill>
                  <a:schemeClr val="tx1">
                    <a:tint val="75000"/>
                  </a:schemeClr>
                </a:solidFill>
                <a:latin typeface="Foco" panose="020B0504050202020203" pitchFamily="34" charset="0"/>
              </a:rPr>
              <a:t>Input/Output</a:t>
            </a:r>
            <a:r>
              <a:rPr lang="en-GB" dirty="0" smtClean="0">
                <a:solidFill>
                  <a:schemeClr val="tx1">
                    <a:tint val="75000"/>
                  </a:schemeClr>
                </a:solidFill>
                <a:latin typeface="Foco" panose="020B0504050202020203" pitchFamily="34" charset="0"/>
              </a:rPr>
              <a:t> </a:t>
            </a:r>
            <a:r>
              <a:rPr lang="en-GB" dirty="0">
                <a:solidFill>
                  <a:schemeClr val="tx1">
                    <a:tint val="75000"/>
                  </a:schemeClr>
                </a:solidFill>
                <a:latin typeface="Foco" panose="020B0504050202020203" pitchFamily="34" charset="0"/>
              </a:rPr>
              <a:t>T</a:t>
            </a:r>
            <a:r>
              <a:rPr lang="en-GB" dirty="0" smtClean="0">
                <a:solidFill>
                  <a:schemeClr val="tx1">
                    <a:tint val="75000"/>
                  </a:schemeClr>
                </a:solidFill>
                <a:latin typeface="Foco" panose="020B0504050202020203" pitchFamily="34" charset="0"/>
              </a:rPr>
              <a:t>ax GL Ledger, GST-03</a:t>
            </a:r>
            <a:endParaRPr lang="en-US" dirty="0"/>
          </a:p>
        </p:txBody>
      </p:sp>
      <p:sp>
        <p:nvSpPr>
          <p:cNvPr id="3" name="Content Placeholder 2"/>
          <p:cNvSpPr>
            <a:spLocks noGrp="1"/>
          </p:cNvSpPr>
          <p:nvPr>
            <p:ph idx="1"/>
          </p:nvPr>
        </p:nvSpPr>
        <p:spPr/>
        <p:txBody>
          <a:bodyPr/>
          <a:lstStyle/>
          <a:p>
            <a:r>
              <a:rPr lang="en-US" b="1" dirty="0"/>
              <a:t>Step 2:</a:t>
            </a:r>
            <a:endParaRPr lang="en-US" dirty="0"/>
          </a:p>
          <a:p>
            <a:pPr lvl="0"/>
            <a:r>
              <a:rPr lang="en-US" dirty="0"/>
              <a:t>Cross check the reports. Make sure they are tally.</a:t>
            </a:r>
          </a:p>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11</a:t>
            </a:fld>
            <a:endParaRPr lang="en-GB"/>
          </a:p>
        </p:txBody>
      </p:sp>
      <p:pic>
        <p:nvPicPr>
          <p:cNvPr id="7" name="Picture 6"/>
          <p:cNvPicPr>
            <a:picLocks noChangeAspect="1"/>
          </p:cNvPicPr>
          <p:nvPr/>
        </p:nvPicPr>
        <p:blipFill>
          <a:blip r:embed="rId3"/>
          <a:stretch>
            <a:fillRect/>
          </a:stretch>
        </p:blipFill>
        <p:spPr>
          <a:xfrm>
            <a:off x="2745252" y="3109149"/>
            <a:ext cx="3653738" cy="3091625"/>
          </a:xfrm>
          <a:prstGeom prst="rect">
            <a:avLst/>
          </a:prstGeom>
        </p:spPr>
      </p:pic>
    </p:spTree>
    <p:extLst>
      <p:ext uri="{BB962C8B-B14F-4D97-AF65-F5344CB8AC3E}">
        <p14:creationId xmlns:p14="http://schemas.microsoft.com/office/powerpoint/2010/main" val="29060948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Entries via Transaction File Maintenance</a:t>
            </a:r>
            <a:endParaRPr lang="en-US" dirty="0"/>
          </a:p>
        </p:txBody>
      </p:sp>
      <p:sp>
        <p:nvSpPr>
          <p:cNvPr id="3" name="Content Placeholder 2"/>
          <p:cNvSpPr>
            <a:spLocks noGrp="1"/>
          </p:cNvSpPr>
          <p:nvPr>
            <p:ph idx="1"/>
          </p:nvPr>
        </p:nvSpPr>
        <p:spPr/>
        <p:txBody>
          <a:bodyPr/>
          <a:lstStyle/>
          <a:p>
            <a:r>
              <a:rPr lang="en-US" dirty="0" smtClean="0"/>
              <a:t>Refer to </a:t>
            </a:r>
            <a:r>
              <a:rPr lang="en-US" dirty="0" smtClean="0">
                <a:hlinkClick r:id="rId3" action="ppaction://hlinkfile"/>
              </a:rPr>
              <a:t>knowledge.sage.my</a:t>
            </a:r>
            <a:r>
              <a:rPr lang="en-US" dirty="0" smtClean="0"/>
              <a:t> to understand </a:t>
            </a:r>
            <a:r>
              <a:rPr lang="en-US" dirty="0"/>
              <a:t>the proper way to enter your transactions if you are using pure journal entries</a:t>
            </a:r>
            <a:r>
              <a:rPr lang="en-US" dirty="0" smtClean="0"/>
              <a:t>.</a:t>
            </a:r>
          </a:p>
          <a:p>
            <a:endParaRPr lang="en-US" dirty="0" smtClean="0"/>
          </a:p>
          <a:p>
            <a:r>
              <a:rPr lang="fr-FR" u="sng" dirty="0" smtClean="0">
                <a:hlinkClick r:id="rId4"/>
              </a:rPr>
              <a:t>Sage </a:t>
            </a:r>
            <a:r>
              <a:rPr lang="fr-FR" u="sng" dirty="0">
                <a:hlinkClick r:id="rId4"/>
              </a:rPr>
              <a:t>UBS - Transaction File </a:t>
            </a:r>
            <a:r>
              <a:rPr lang="fr-FR" u="sng" dirty="0" smtClean="0">
                <a:hlinkClick r:id="rId4"/>
              </a:rPr>
              <a:t>Maintenance</a:t>
            </a:r>
            <a:endParaRPr lang="fr-FR" dirty="0"/>
          </a:p>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12</a:t>
            </a:fld>
            <a:endParaRPr lang="en-GB"/>
          </a:p>
        </p:txBody>
      </p:sp>
    </p:spTree>
    <p:extLst>
      <p:ext uri="{BB962C8B-B14F-4D97-AF65-F5344CB8AC3E}">
        <p14:creationId xmlns:p14="http://schemas.microsoft.com/office/powerpoint/2010/main" val="29785472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Entries via Transaction File Maintenance</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13</a:t>
            </a:fld>
            <a:endParaRPr lang="en-GB"/>
          </a:p>
        </p:txBody>
      </p:sp>
      <p:pic>
        <p:nvPicPr>
          <p:cNvPr id="7" name="Picture 6"/>
          <p:cNvPicPr>
            <a:picLocks noChangeAspect="1"/>
          </p:cNvPicPr>
          <p:nvPr/>
        </p:nvPicPr>
        <p:blipFill>
          <a:blip r:embed="rId3"/>
          <a:stretch>
            <a:fillRect/>
          </a:stretch>
        </p:blipFill>
        <p:spPr>
          <a:xfrm>
            <a:off x="1850961" y="1925637"/>
            <a:ext cx="5460760" cy="4278313"/>
          </a:xfrm>
          <a:prstGeom prst="rect">
            <a:avLst/>
          </a:prstGeom>
        </p:spPr>
      </p:pic>
    </p:spTree>
    <p:extLst>
      <p:ext uri="{BB962C8B-B14F-4D97-AF65-F5344CB8AC3E}">
        <p14:creationId xmlns:p14="http://schemas.microsoft.com/office/powerpoint/2010/main" val="24891265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Entries via Transaction File Maintenance</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14</a:t>
            </a:fld>
            <a:endParaRPr lang="en-GB"/>
          </a:p>
        </p:txBody>
      </p:sp>
      <p:pic>
        <p:nvPicPr>
          <p:cNvPr id="8" name="Picture 7"/>
          <p:cNvPicPr>
            <a:picLocks noChangeAspect="1"/>
          </p:cNvPicPr>
          <p:nvPr/>
        </p:nvPicPr>
        <p:blipFill>
          <a:blip r:embed="rId3"/>
          <a:stretch>
            <a:fillRect/>
          </a:stretch>
        </p:blipFill>
        <p:spPr>
          <a:xfrm>
            <a:off x="1872234" y="1928813"/>
            <a:ext cx="5457825" cy="4364831"/>
          </a:xfrm>
          <a:prstGeom prst="rect">
            <a:avLst/>
          </a:prstGeom>
        </p:spPr>
      </p:pic>
    </p:spTree>
    <p:extLst>
      <p:ext uri="{BB962C8B-B14F-4D97-AF65-F5344CB8AC3E}">
        <p14:creationId xmlns:p14="http://schemas.microsoft.com/office/powerpoint/2010/main" val="17615464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Commonly made mistakes</a:t>
            </a:r>
            <a:endParaRPr lang="en-US" dirty="0"/>
          </a:p>
        </p:txBody>
      </p:sp>
      <p:sp>
        <p:nvSpPr>
          <p:cNvPr id="3" name="Content Placeholder 2"/>
          <p:cNvSpPr>
            <a:spLocks noGrp="1"/>
          </p:cNvSpPr>
          <p:nvPr>
            <p:ph idx="1"/>
          </p:nvPr>
        </p:nvSpPr>
        <p:spPr/>
        <p:txBody>
          <a:bodyPr/>
          <a:lstStyle/>
          <a:p>
            <a:r>
              <a:rPr lang="en-US" dirty="0" smtClean="0"/>
              <a:t>Refer to </a:t>
            </a:r>
            <a:r>
              <a:rPr lang="en-US" dirty="0" smtClean="0">
                <a:hlinkClick r:id="rId3" action="ppaction://hlinkfile"/>
              </a:rPr>
              <a:t>knowledge.sage.my</a:t>
            </a:r>
            <a:r>
              <a:rPr lang="en-US" dirty="0" smtClean="0"/>
              <a:t> </a:t>
            </a:r>
            <a:r>
              <a:rPr lang="en-US" dirty="0"/>
              <a:t>for tips on how to correct your </a:t>
            </a:r>
            <a:r>
              <a:rPr lang="en-US" dirty="0" smtClean="0"/>
              <a:t>transactions.</a:t>
            </a:r>
          </a:p>
          <a:p>
            <a:endParaRPr lang="en-US" dirty="0"/>
          </a:p>
          <a:p>
            <a:r>
              <a:rPr lang="en-US" u="sng" dirty="0">
                <a:hlinkClick r:id="rId4"/>
              </a:rPr>
              <a:t>GST-03, GST Report, GAF - FAQ</a:t>
            </a:r>
            <a:endParaRPr lang="en-US" dirty="0"/>
          </a:p>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15</a:t>
            </a:fld>
            <a:endParaRPr lang="en-GB"/>
          </a:p>
        </p:txBody>
      </p:sp>
    </p:spTree>
    <p:extLst>
      <p:ext uri="{BB962C8B-B14F-4D97-AF65-F5344CB8AC3E}">
        <p14:creationId xmlns:p14="http://schemas.microsoft.com/office/powerpoint/2010/main" val="4805940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Commonly made mistakes</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16</a:t>
            </a:fld>
            <a:endParaRPr lang="en-GB"/>
          </a:p>
        </p:txBody>
      </p:sp>
      <p:pic>
        <p:nvPicPr>
          <p:cNvPr id="3" name="Picture 2"/>
          <p:cNvPicPr>
            <a:picLocks noChangeAspect="1"/>
          </p:cNvPicPr>
          <p:nvPr/>
        </p:nvPicPr>
        <p:blipFill>
          <a:blip r:embed="rId3"/>
          <a:stretch>
            <a:fillRect/>
          </a:stretch>
        </p:blipFill>
        <p:spPr>
          <a:xfrm>
            <a:off x="2122423" y="1938655"/>
            <a:ext cx="5141214" cy="1864805"/>
          </a:xfrm>
          <a:prstGeom prst="rect">
            <a:avLst/>
          </a:prstGeom>
        </p:spPr>
      </p:pic>
      <p:pic>
        <p:nvPicPr>
          <p:cNvPr id="8" name="Picture 7"/>
          <p:cNvPicPr>
            <a:picLocks noChangeAspect="1"/>
          </p:cNvPicPr>
          <p:nvPr/>
        </p:nvPicPr>
        <p:blipFill>
          <a:blip r:embed="rId4"/>
          <a:stretch>
            <a:fillRect/>
          </a:stretch>
        </p:blipFill>
        <p:spPr>
          <a:xfrm>
            <a:off x="2154332" y="3799046"/>
            <a:ext cx="5044631" cy="2407158"/>
          </a:xfrm>
          <a:prstGeom prst="rect">
            <a:avLst/>
          </a:prstGeom>
        </p:spPr>
      </p:pic>
    </p:spTree>
    <p:extLst>
      <p:ext uri="{BB962C8B-B14F-4D97-AF65-F5344CB8AC3E}">
        <p14:creationId xmlns:p14="http://schemas.microsoft.com/office/powerpoint/2010/main" val="31690259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Commonly made mistakes</a:t>
            </a:r>
            <a:endParaRPr lang="en-US" dirty="0"/>
          </a:p>
        </p:txBody>
      </p:sp>
      <p:sp>
        <p:nvSpPr>
          <p:cNvPr id="3" name="Content Placeholder 2"/>
          <p:cNvSpPr>
            <a:spLocks noGrp="1"/>
          </p:cNvSpPr>
          <p:nvPr>
            <p:ph idx="1"/>
          </p:nvPr>
        </p:nvSpPr>
        <p:spPr/>
        <p:txBody>
          <a:bodyPr/>
          <a:lstStyle/>
          <a:p>
            <a:r>
              <a:rPr lang="en-US" dirty="0" smtClean="0"/>
              <a:t>Go to Housekeeping </a:t>
            </a:r>
            <a:r>
              <a:rPr lang="en-US" dirty="0"/>
              <a:t>&gt; File </a:t>
            </a:r>
            <a:r>
              <a:rPr lang="en-US" dirty="0" err="1"/>
              <a:t>Organisation</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17</a:t>
            </a:fld>
            <a:endParaRPr lang="en-GB"/>
          </a:p>
        </p:txBody>
      </p:sp>
      <p:pic>
        <p:nvPicPr>
          <p:cNvPr id="9" name="Picture 8"/>
          <p:cNvPicPr>
            <a:picLocks noChangeAspect="1"/>
          </p:cNvPicPr>
          <p:nvPr/>
        </p:nvPicPr>
        <p:blipFill>
          <a:blip r:embed="rId3"/>
          <a:stretch>
            <a:fillRect/>
          </a:stretch>
        </p:blipFill>
        <p:spPr>
          <a:xfrm>
            <a:off x="1548252" y="2798230"/>
            <a:ext cx="6172200" cy="3409950"/>
          </a:xfrm>
          <a:prstGeom prst="rect">
            <a:avLst/>
          </a:prstGeom>
        </p:spPr>
      </p:pic>
    </p:spTree>
    <p:extLst>
      <p:ext uri="{BB962C8B-B14F-4D97-AF65-F5344CB8AC3E}">
        <p14:creationId xmlns:p14="http://schemas.microsoft.com/office/powerpoint/2010/main" val="42731687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Commonly made mistakes</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18</a:t>
            </a:fld>
            <a:endParaRPr lang="en-GB"/>
          </a:p>
        </p:txBody>
      </p:sp>
      <p:pic>
        <p:nvPicPr>
          <p:cNvPr id="10" name="Picture 9"/>
          <p:cNvPicPr>
            <a:picLocks noChangeAspect="1"/>
          </p:cNvPicPr>
          <p:nvPr/>
        </p:nvPicPr>
        <p:blipFill>
          <a:blip r:embed="rId3"/>
          <a:stretch>
            <a:fillRect/>
          </a:stretch>
        </p:blipFill>
        <p:spPr>
          <a:xfrm>
            <a:off x="2095276" y="2052637"/>
            <a:ext cx="5334000" cy="2202180"/>
          </a:xfrm>
          <a:prstGeom prst="rect">
            <a:avLst/>
          </a:prstGeom>
        </p:spPr>
      </p:pic>
      <p:pic>
        <p:nvPicPr>
          <p:cNvPr id="11" name="Picture 10"/>
          <p:cNvPicPr>
            <a:picLocks noChangeAspect="1"/>
          </p:cNvPicPr>
          <p:nvPr/>
        </p:nvPicPr>
        <p:blipFill>
          <a:blip r:embed="rId4"/>
          <a:stretch>
            <a:fillRect/>
          </a:stretch>
        </p:blipFill>
        <p:spPr>
          <a:xfrm>
            <a:off x="2284476" y="4420392"/>
            <a:ext cx="4617720" cy="1440180"/>
          </a:xfrm>
          <a:prstGeom prst="rect">
            <a:avLst/>
          </a:prstGeom>
        </p:spPr>
      </p:pic>
    </p:spTree>
    <p:extLst>
      <p:ext uri="{BB962C8B-B14F-4D97-AF65-F5344CB8AC3E}">
        <p14:creationId xmlns:p14="http://schemas.microsoft.com/office/powerpoint/2010/main" val="1101393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Commonly made mistakes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19</a:t>
            </a:fld>
            <a:endParaRPr lang="en-GB"/>
          </a:p>
        </p:txBody>
      </p:sp>
      <p:pic>
        <p:nvPicPr>
          <p:cNvPr id="9" name="Picture 8"/>
          <p:cNvPicPr>
            <a:picLocks noChangeAspect="1"/>
          </p:cNvPicPr>
          <p:nvPr/>
        </p:nvPicPr>
        <p:blipFill>
          <a:blip r:embed="rId3"/>
          <a:stretch>
            <a:fillRect/>
          </a:stretch>
        </p:blipFill>
        <p:spPr>
          <a:xfrm>
            <a:off x="449263" y="1928813"/>
            <a:ext cx="6134100" cy="2867025"/>
          </a:xfrm>
          <a:prstGeom prst="rect">
            <a:avLst/>
          </a:prstGeom>
        </p:spPr>
      </p:pic>
      <p:pic>
        <p:nvPicPr>
          <p:cNvPr id="10" name="Picture 9"/>
          <p:cNvPicPr>
            <a:picLocks noChangeAspect="1"/>
          </p:cNvPicPr>
          <p:nvPr/>
        </p:nvPicPr>
        <p:blipFill>
          <a:blip r:embed="rId4"/>
          <a:stretch>
            <a:fillRect/>
          </a:stretch>
        </p:blipFill>
        <p:spPr>
          <a:xfrm>
            <a:off x="4308793" y="3108007"/>
            <a:ext cx="4389120" cy="3211830"/>
          </a:xfrm>
          <a:prstGeom prst="rect">
            <a:avLst/>
          </a:prstGeom>
        </p:spPr>
      </p:pic>
    </p:spTree>
    <p:extLst>
      <p:ext uri="{BB962C8B-B14F-4D97-AF65-F5344CB8AC3E}">
        <p14:creationId xmlns:p14="http://schemas.microsoft.com/office/powerpoint/2010/main" val="23164247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994" y="1807010"/>
            <a:ext cx="6745167" cy="4497800"/>
          </a:xfrm>
          <a:prstGeom prst="rect">
            <a:avLst/>
          </a:prstGeom>
        </p:spPr>
      </p:pic>
      <p:sp>
        <p:nvSpPr>
          <p:cNvPr id="9" name="Title 8"/>
          <p:cNvSpPr>
            <a:spLocks noGrp="1"/>
          </p:cNvSpPr>
          <p:nvPr>
            <p:ph type="title"/>
          </p:nvPr>
        </p:nvSpPr>
        <p:spPr>
          <a:xfrm>
            <a:off x="449263" y="973667"/>
            <a:ext cx="8243886" cy="775758"/>
          </a:xfrm>
        </p:spPr>
        <p:txBody>
          <a:bodyPr/>
          <a:lstStyle/>
          <a:p>
            <a:r>
              <a:rPr lang="en-GB" dirty="0" smtClean="0"/>
              <a:t>GST-03 Submission Guideline</a:t>
            </a:r>
            <a:endParaRPr lang="en-GB" dirty="0">
              <a:solidFill>
                <a:schemeClr val="accent1"/>
              </a:solidFill>
            </a:endParaRPr>
          </a:p>
        </p:txBody>
      </p:sp>
      <p:sp>
        <p:nvSpPr>
          <p:cNvPr id="4" name="Date Placeholder 3"/>
          <p:cNvSpPr>
            <a:spLocks noGrp="1"/>
          </p:cNvSpPr>
          <p:nvPr>
            <p:ph type="dt" sz="half" idx="10"/>
          </p:nvPr>
        </p:nvSpPr>
        <p:spPr/>
        <p:txBody>
          <a:bodyPr/>
          <a:lstStyle/>
          <a:p>
            <a:fld id="{A6C6C4B2-FAF3-472D-8E4E-35BD78BEAF0F}"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smtClean="0"/>
              <a:t>Time to Examine Your GST 03 and GAF</a:t>
            </a:r>
            <a:endParaRPr lang="en-GB" dirty="0"/>
          </a:p>
        </p:txBody>
      </p:sp>
      <p:sp>
        <p:nvSpPr>
          <p:cNvPr id="2" name="Slide Number Placeholder 1"/>
          <p:cNvSpPr>
            <a:spLocks noGrp="1"/>
          </p:cNvSpPr>
          <p:nvPr>
            <p:ph type="sldNum" sz="quarter" idx="12"/>
          </p:nvPr>
        </p:nvSpPr>
        <p:spPr/>
        <p:txBody>
          <a:bodyPr/>
          <a:lstStyle/>
          <a:p>
            <a:fld id="{5C173A23-9EAF-448F-A700-9AC7A106503C}" type="slidenum">
              <a:rPr lang="en-GB" smtClean="0"/>
              <a:pPr/>
              <a:t>2</a:t>
            </a:fld>
            <a:endParaRPr lang="en-GB"/>
          </a:p>
        </p:txBody>
      </p:sp>
      <p:grpSp>
        <p:nvGrpSpPr>
          <p:cNvPr id="23" name="Group 22"/>
          <p:cNvGrpSpPr/>
          <p:nvPr/>
        </p:nvGrpSpPr>
        <p:grpSpPr>
          <a:xfrm>
            <a:off x="1246492" y="3059465"/>
            <a:ext cx="1928813" cy="752475"/>
            <a:chOff x="7986" y="0"/>
            <a:chExt cx="2387072" cy="752475"/>
          </a:xfrm>
          <a:scene3d>
            <a:camera prst="orthographicFront"/>
            <a:lightRig rig="threePt" dir="t">
              <a:rot lat="0" lon="0" rev="7500000"/>
            </a:lightRig>
          </a:scene3d>
        </p:grpSpPr>
        <p:sp>
          <p:nvSpPr>
            <p:cNvPr id="24" name="Rounded Rectangle 23"/>
            <p:cNvSpPr/>
            <p:nvPr/>
          </p:nvSpPr>
          <p:spPr>
            <a:xfrm>
              <a:off x="7986" y="0"/>
              <a:ext cx="2387072" cy="752475"/>
            </a:xfrm>
            <a:prstGeom prst="roundRect">
              <a:avLst>
                <a:gd name="adj" fmla="val 10000"/>
              </a:avLst>
            </a:prstGeom>
            <a:solidFill>
              <a:srgbClr val="C00000"/>
            </a:solidFill>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5" name="Rounded Rectangle 4"/>
            <p:cNvSpPr/>
            <p:nvPr/>
          </p:nvSpPr>
          <p:spPr>
            <a:xfrm>
              <a:off x="30025" y="22039"/>
              <a:ext cx="2342994" cy="7083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Verify</a:t>
              </a:r>
            </a:p>
          </p:txBody>
        </p:sp>
      </p:grpSp>
      <p:grpSp>
        <p:nvGrpSpPr>
          <p:cNvPr id="26" name="Group 25"/>
          <p:cNvGrpSpPr/>
          <p:nvPr/>
        </p:nvGrpSpPr>
        <p:grpSpPr>
          <a:xfrm>
            <a:off x="1266407" y="4243126"/>
            <a:ext cx="1888986" cy="752475"/>
            <a:chOff x="3349888" y="0"/>
            <a:chExt cx="2387072" cy="752475"/>
          </a:xfrm>
          <a:scene3d>
            <a:camera prst="orthographicFront"/>
            <a:lightRig rig="threePt" dir="t">
              <a:rot lat="0" lon="0" rev="7500000"/>
            </a:lightRig>
          </a:scene3d>
        </p:grpSpPr>
        <p:sp>
          <p:nvSpPr>
            <p:cNvPr id="27" name="Rounded Rectangle 26"/>
            <p:cNvSpPr/>
            <p:nvPr/>
          </p:nvSpPr>
          <p:spPr>
            <a:xfrm>
              <a:off x="3349888" y="0"/>
              <a:ext cx="2387072" cy="752475"/>
            </a:xfrm>
            <a:prstGeom prst="roundRect">
              <a:avLst>
                <a:gd name="adj" fmla="val 10000"/>
              </a:avLst>
            </a:prstGeom>
            <a:solidFill>
              <a:srgbClr val="FF9900"/>
            </a:solidFill>
            <a:sp3d prstMaterial="plastic">
              <a:bevelT w="127000" h="25400" prst="relaxedInset"/>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sp>
        <p:sp>
          <p:nvSpPr>
            <p:cNvPr id="28" name="Rounded Rectangle 4"/>
            <p:cNvSpPr/>
            <p:nvPr/>
          </p:nvSpPr>
          <p:spPr>
            <a:xfrm>
              <a:off x="3371927" y="22039"/>
              <a:ext cx="2342994" cy="7083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Finalize</a:t>
              </a:r>
            </a:p>
          </p:txBody>
        </p:sp>
      </p:grpSp>
      <p:grpSp>
        <p:nvGrpSpPr>
          <p:cNvPr id="29" name="Group 28"/>
          <p:cNvGrpSpPr/>
          <p:nvPr/>
        </p:nvGrpSpPr>
        <p:grpSpPr>
          <a:xfrm>
            <a:off x="1248408" y="5496670"/>
            <a:ext cx="1949449" cy="752475"/>
            <a:chOff x="6691790" y="0"/>
            <a:chExt cx="2387072" cy="752475"/>
          </a:xfrm>
          <a:scene3d>
            <a:camera prst="orthographicFront"/>
            <a:lightRig rig="threePt" dir="t">
              <a:rot lat="0" lon="0" rev="7500000"/>
            </a:lightRig>
          </a:scene3d>
        </p:grpSpPr>
        <p:sp>
          <p:nvSpPr>
            <p:cNvPr id="30" name="Rounded Rectangle 29"/>
            <p:cNvSpPr/>
            <p:nvPr/>
          </p:nvSpPr>
          <p:spPr>
            <a:xfrm>
              <a:off x="6691790" y="0"/>
              <a:ext cx="2387072" cy="752475"/>
            </a:xfrm>
            <a:prstGeom prst="roundRect">
              <a:avLst>
                <a:gd name="adj" fmla="val 10000"/>
              </a:avLst>
            </a:prstGeom>
            <a:solidFill>
              <a:srgbClr val="008000"/>
            </a:solidFill>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sp>
        <p:sp>
          <p:nvSpPr>
            <p:cNvPr id="31" name="Rounded Rectangle 4"/>
            <p:cNvSpPr/>
            <p:nvPr/>
          </p:nvSpPr>
          <p:spPr>
            <a:xfrm>
              <a:off x="6713829" y="22039"/>
              <a:ext cx="2342994" cy="7083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Submit</a:t>
              </a:r>
            </a:p>
          </p:txBody>
        </p:sp>
      </p:grpSp>
      <p:grpSp>
        <p:nvGrpSpPr>
          <p:cNvPr id="32" name="Group 31"/>
          <p:cNvGrpSpPr/>
          <p:nvPr/>
        </p:nvGrpSpPr>
        <p:grpSpPr>
          <a:xfrm>
            <a:off x="1250994" y="1875805"/>
            <a:ext cx="1928813" cy="752475"/>
            <a:chOff x="7986" y="0"/>
            <a:chExt cx="2387072" cy="752475"/>
          </a:xfrm>
          <a:scene3d>
            <a:camera prst="orthographicFront"/>
            <a:lightRig rig="threePt" dir="t">
              <a:rot lat="0" lon="0" rev="7500000"/>
            </a:lightRig>
          </a:scene3d>
        </p:grpSpPr>
        <p:sp>
          <p:nvSpPr>
            <p:cNvPr id="33" name="Rounded Rectangle 32"/>
            <p:cNvSpPr/>
            <p:nvPr/>
          </p:nvSpPr>
          <p:spPr>
            <a:xfrm>
              <a:off x="7986" y="0"/>
              <a:ext cx="2387072" cy="752475"/>
            </a:xfrm>
            <a:prstGeom prst="roundRect">
              <a:avLst>
                <a:gd name="adj" fmla="val 10000"/>
              </a:avLst>
            </a:prstGeom>
            <a:solidFill>
              <a:srgbClr val="7030A0"/>
            </a:solidFill>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4" name="Rounded Rectangle 4"/>
            <p:cNvSpPr/>
            <p:nvPr/>
          </p:nvSpPr>
          <p:spPr>
            <a:xfrm>
              <a:off x="30025" y="22039"/>
              <a:ext cx="2342994" cy="7083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Setup</a:t>
              </a:r>
              <a:endParaRPr lang="en-US" sz="3200" kern="1200" dirty="0"/>
            </a:p>
          </p:txBody>
        </p:sp>
      </p:grpSp>
    </p:spTree>
    <p:extLst>
      <p:ext uri="{BB962C8B-B14F-4D97-AF65-F5344CB8AC3E}">
        <p14:creationId xmlns:p14="http://schemas.microsoft.com/office/powerpoint/2010/main" val="41275205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Consistency Upgrade Program</a:t>
            </a:r>
            <a:endParaRPr lang="en-US" dirty="0"/>
          </a:p>
        </p:txBody>
      </p:sp>
      <p:sp>
        <p:nvSpPr>
          <p:cNvPr id="3" name="Content Placeholder 2"/>
          <p:cNvSpPr>
            <a:spLocks noGrp="1"/>
          </p:cNvSpPr>
          <p:nvPr>
            <p:ph idx="1"/>
          </p:nvPr>
        </p:nvSpPr>
        <p:spPr/>
        <p:txBody>
          <a:bodyPr/>
          <a:lstStyle/>
          <a:p>
            <a:r>
              <a:rPr lang="en-US" dirty="0" smtClean="0"/>
              <a:t>Housekeeping &gt; Consistency Upgrade Program</a:t>
            </a:r>
          </a:p>
          <a:p>
            <a:pPr lvl="0"/>
            <a:endParaRPr lang="en-US" sz="2000" dirty="0" smtClean="0"/>
          </a:p>
          <a:p>
            <a:pPr lvl="0"/>
            <a:r>
              <a:rPr lang="en-US" sz="2000" dirty="0" smtClean="0"/>
              <a:t>Objective</a:t>
            </a:r>
            <a:endParaRPr lang="en-US" sz="2000" dirty="0"/>
          </a:p>
          <a:p>
            <a:pPr lvl="1">
              <a:buFont typeface="Wingdings" panose="05000000000000000000" pitchFamily="2" charset="2"/>
              <a:buChar char="Ø"/>
            </a:pPr>
            <a:r>
              <a:rPr lang="en-US" sz="2000" dirty="0"/>
              <a:t>To fix inconsistent transactions as below :</a:t>
            </a:r>
          </a:p>
          <a:p>
            <a:pPr lvl="2">
              <a:buFont typeface="Courier New" panose="02070309020205020404" pitchFamily="49" charset="0"/>
              <a:buChar char="o"/>
            </a:pPr>
            <a:r>
              <a:rPr lang="en-US" sz="2000" dirty="0"/>
              <a:t>Discount amount missing from cash sales entries and caused double entries unbalance.</a:t>
            </a:r>
          </a:p>
          <a:p>
            <a:pPr lvl="2">
              <a:buFont typeface="Courier New" panose="02070309020205020404" pitchFamily="49" charset="0"/>
              <a:buChar char="o"/>
            </a:pPr>
            <a:r>
              <a:rPr lang="en-US" sz="2000" dirty="0"/>
              <a:t>Missing sales/purchase line during posting for the transaction keyed in before GST ON and Post to Accounting after GST ON.</a:t>
            </a:r>
          </a:p>
          <a:p>
            <a:pPr lvl="2">
              <a:buFont typeface="Courier New" panose="02070309020205020404" pitchFamily="49" charset="0"/>
              <a:buChar char="o"/>
            </a:pPr>
            <a:r>
              <a:rPr lang="en-US" sz="2000" dirty="0"/>
              <a:t>Failed to group transaction tax line at Post to Accounting when GL account is mapped at Tax Code Maintenance.</a:t>
            </a:r>
          </a:p>
          <a:p>
            <a:pPr lvl="2">
              <a:buFont typeface="Courier New" panose="02070309020205020404" pitchFamily="49" charset="0"/>
              <a:buChar char="o"/>
            </a:pPr>
            <a:r>
              <a:rPr lang="en-US" sz="2000" dirty="0"/>
              <a:t>Tax code changed to ‘ZR’ after posting to accounting</a:t>
            </a:r>
          </a:p>
          <a:p>
            <a:pPr lvl="2">
              <a:buFont typeface="Courier New" panose="02070309020205020404" pitchFamily="49" charset="0"/>
              <a:buChar char="o"/>
            </a:pPr>
            <a:r>
              <a:rPr lang="en-US" sz="2000" dirty="0"/>
              <a:t>Incorrect taxable amount due to discount</a:t>
            </a:r>
          </a:p>
          <a:p>
            <a:pPr lvl="2">
              <a:buFont typeface="Courier New" panose="02070309020205020404" pitchFamily="49" charset="0"/>
              <a:buChar char="o"/>
            </a:pPr>
            <a:r>
              <a:rPr lang="en-US" sz="2000" dirty="0"/>
              <a:t>Duplication found in the posted transactions</a:t>
            </a:r>
          </a:p>
          <a:p>
            <a:endParaRPr lang="en-US" dirty="0" smtClean="0"/>
          </a:p>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20</a:t>
            </a:fld>
            <a:endParaRPr lang="en-GB"/>
          </a:p>
        </p:txBody>
      </p:sp>
    </p:spTree>
    <p:extLst>
      <p:ext uri="{BB962C8B-B14F-4D97-AF65-F5344CB8AC3E}">
        <p14:creationId xmlns:p14="http://schemas.microsoft.com/office/powerpoint/2010/main" val="2433353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2 | Verify</a:t>
            </a:r>
            <a:r>
              <a:rPr lang="en-GB" dirty="0" smtClean="0">
                <a:solidFill>
                  <a:schemeClr val="tx1">
                    <a:tint val="75000"/>
                  </a:schemeClr>
                </a:solidFill>
                <a:latin typeface="Foco" panose="020B0504050202020203" pitchFamily="34" charset="0"/>
              </a:rPr>
              <a:t/>
            </a:r>
            <a:br>
              <a:rPr lang="en-GB" dirty="0" smtClean="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Tax code for Debit Note &amp; Credit Note</a:t>
            </a:r>
            <a:endParaRPr lang="en-US" dirty="0"/>
          </a:p>
        </p:txBody>
      </p:sp>
      <p:sp>
        <p:nvSpPr>
          <p:cNvPr id="3" name="Content Placeholder 2"/>
          <p:cNvSpPr>
            <a:spLocks noGrp="1"/>
          </p:cNvSpPr>
          <p:nvPr>
            <p:ph idx="1"/>
          </p:nvPr>
        </p:nvSpPr>
        <p:spPr/>
        <p:txBody>
          <a:bodyPr/>
          <a:lstStyle/>
          <a:p>
            <a:pPr lvl="0"/>
            <a:endParaRPr lang="en-US" sz="2000" dirty="0" smtClean="0"/>
          </a:p>
          <a:p>
            <a:pPr marL="344487" lvl="1" indent="-342900">
              <a:spcAft>
                <a:spcPts val="300"/>
              </a:spcAft>
              <a:buFont typeface="Wingdings" panose="05000000000000000000" pitchFamily="2" charset="2"/>
              <a:buChar char="q"/>
            </a:pPr>
            <a:r>
              <a:rPr lang="en-US" sz="2200" dirty="0" smtClean="0"/>
              <a:t>Misconception  </a:t>
            </a:r>
            <a:endParaRPr lang="en-US" sz="2200" dirty="0"/>
          </a:p>
          <a:p>
            <a:pPr marL="631825" lvl="2" indent="-342900">
              <a:spcAft>
                <a:spcPts val="300"/>
              </a:spcAft>
              <a:buFont typeface="Courier New" panose="02070309020205020404" pitchFamily="49" charset="0"/>
              <a:buChar char="o"/>
            </a:pPr>
            <a:r>
              <a:rPr lang="en-US" sz="2200" dirty="0">
                <a:solidFill>
                  <a:schemeClr val="bg2">
                    <a:lumMod val="10000"/>
                  </a:schemeClr>
                </a:solidFill>
              </a:rPr>
              <a:t>“AJP” is for Purchase entry</a:t>
            </a:r>
          </a:p>
          <a:p>
            <a:pPr marL="631825" lvl="2" indent="-342900">
              <a:spcAft>
                <a:spcPts val="300"/>
              </a:spcAft>
              <a:buFont typeface="Courier New" panose="02070309020205020404" pitchFamily="49" charset="0"/>
              <a:buChar char="o"/>
            </a:pPr>
            <a:r>
              <a:rPr lang="en-US" sz="2200" dirty="0">
                <a:solidFill>
                  <a:schemeClr val="bg2">
                    <a:lumMod val="10000"/>
                  </a:schemeClr>
                </a:solidFill>
              </a:rPr>
              <a:t>“AJS” is for Sales entry</a:t>
            </a:r>
          </a:p>
          <a:p>
            <a:endParaRPr lang="en-US" dirty="0" smtClean="0"/>
          </a:p>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21</a:t>
            </a:fld>
            <a:endParaRPr lang="en-GB"/>
          </a:p>
        </p:txBody>
      </p:sp>
      <p:pic>
        <p:nvPicPr>
          <p:cNvPr id="7" name="Picture 6"/>
          <p:cNvPicPr>
            <a:picLocks noChangeAspect="1"/>
          </p:cNvPicPr>
          <p:nvPr/>
        </p:nvPicPr>
        <p:blipFill>
          <a:blip r:embed="rId3"/>
          <a:stretch>
            <a:fillRect/>
          </a:stretch>
        </p:blipFill>
        <p:spPr>
          <a:xfrm>
            <a:off x="729805" y="3797427"/>
            <a:ext cx="6562725" cy="1038225"/>
          </a:xfrm>
          <a:prstGeom prst="rect">
            <a:avLst/>
          </a:prstGeom>
        </p:spPr>
      </p:pic>
      <p:pic>
        <p:nvPicPr>
          <p:cNvPr id="8" name="Picture 7"/>
          <p:cNvPicPr>
            <a:picLocks noChangeAspect="1"/>
          </p:cNvPicPr>
          <p:nvPr/>
        </p:nvPicPr>
        <p:blipFill>
          <a:blip r:embed="rId4"/>
          <a:stretch>
            <a:fillRect/>
          </a:stretch>
        </p:blipFill>
        <p:spPr>
          <a:xfrm>
            <a:off x="729805" y="4917281"/>
            <a:ext cx="6648450" cy="1371600"/>
          </a:xfrm>
          <a:prstGeom prst="rect">
            <a:avLst/>
          </a:prstGeom>
        </p:spPr>
      </p:pic>
    </p:spTree>
    <p:extLst>
      <p:ext uri="{BB962C8B-B14F-4D97-AF65-F5344CB8AC3E}">
        <p14:creationId xmlns:p14="http://schemas.microsoft.com/office/powerpoint/2010/main" val="394526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a:t>
            </a:r>
            <a:r>
              <a:rPr lang="en-GB" dirty="0"/>
              <a:t>2 | Verify</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Out of period transactions</a:t>
            </a:r>
            <a:endParaRPr lang="en-US" dirty="0"/>
          </a:p>
        </p:txBody>
      </p:sp>
      <p:sp>
        <p:nvSpPr>
          <p:cNvPr id="3" name="Content Placeholder 2"/>
          <p:cNvSpPr>
            <a:spLocks noGrp="1"/>
          </p:cNvSpPr>
          <p:nvPr>
            <p:ph idx="1"/>
          </p:nvPr>
        </p:nvSpPr>
        <p:spPr/>
        <p:txBody>
          <a:bodyPr/>
          <a:lstStyle/>
          <a:p>
            <a:r>
              <a:rPr lang="en-US" dirty="0" smtClean="0"/>
              <a:t>Housekeeping &gt; GST-03 verification</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22</a:t>
            </a:fld>
            <a:endParaRPr lang="en-GB"/>
          </a:p>
        </p:txBody>
      </p:sp>
      <p:pic>
        <p:nvPicPr>
          <p:cNvPr id="7" name="Picture 6"/>
          <p:cNvPicPr>
            <a:picLocks noChangeAspect="1"/>
          </p:cNvPicPr>
          <p:nvPr/>
        </p:nvPicPr>
        <p:blipFill>
          <a:blip r:embed="rId3"/>
          <a:stretch>
            <a:fillRect/>
          </a:stretch>
        </p:blipFill>
        <p:spPr>
          <a:xfrm>
            <a:off x="1363382" y="2371142"/>
            <a:ext cx="6488800" cy="3829633"/>
          </a:xfrm>
          <a:prstGeom prst="rect">
            <a:avLst/>
          </a:prstGeom>
        </p:spPr>
      </p:pic>
    </p:spTree>
    <p:extLst>
      <p:ext uri="{BB962C8B-B14F-4D97-AF65-F5344CB8AC3E}">
        <p14:creationId xmlns:p14="http://schemas.microsoft.com/office/powerpoint/2010/main" val="42493606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8616"/>
          <a:stretch/>
        </p:blipFill>
        <p:spPr>
          <a:xfrm>
            <a:off x="407959" y="1789911"/>
            <a:ext cx="8356209" cy="4476251"/>
          </a:xfrm>
          <a:prstGeom prst="rect">
            <a:avLst/>
          </a:prstGeom>
        </p:spPr>
      </p:pic>
      <p:sp>
        <p:nvSpPr>
          <p:cNvPr id="4" name="Date Placeholder 3"/>
          <p:cNvSpPr>
            <a:spLocks noGrp="1"/>
          </p:cNvSpPr>
          <p:nvPr>
            <p:ph type="dt" sz="half" idx="10"/>
          </p:nvPr>
        </p:nvSpPr>
        <p:spPr/>
        <p:txBody>
          <a:bodyPr/>
          <a:lstStyle/>
          <a:p>
            <a:fld id="{3B3A2440-E0B7-4949-9856-B630A24AE00C}"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2" name="Slide Number Placeholder 1"/>
          <p:cNvSpPr>
            <a:spLocks noGrp="1"/>
          </p:cNvSpPr>
          <p:nvPr>
            <p:ph type="sldNum" sz="quarter" idx="12"/>
          </p:nvPr>
        </p:nvSpPr>
        <p:spPr/>
        <p:txBody>
          <a:bodyPr/>
          <a:lstStyle/>
          <a:p>
            <a:fld id="{5C173A23-9EAF-448F-A700-9AC7A106503C}" type="slidenum">
              <a:rPr lang="en-GB" smtClean="0"/>
              <a:pPr/>
              <a:t>23</a:t>
            </a:fld>
            <a:endParaRPr lang="en-GB"/>
          </a:p>
        </p:txBody>
      </p:sp>
      <p:sp>
        <p:nvSpPr>
          <p:cNvPr id="7" name="Title 6"/>
          <p:cNvSpPr>
            <a:spLocks noGrp="1"/>
          </p:cNvSpPr>
          <p:nvPr>
            <p:ph type="title"/>
          </p:nvPr>
        </p:nvSpPr>
        <p:spPr>
          <a:xfrm>
            <a:off x="449263" y="964096"/>
            <a:ext cx="8243886" cy="785329"/>
          </a:xfrm>
        </p:spPr>
        <p:txBody>
          <a:bodyPr/>
          <a:lstStyle/>
          <a:p>
            <a:r>
              <a:rPr lang="en-GB" dirty="0"/>
              <a:t>GST-03 Submission Guideline</a:t>
            </a:r>
            <a:endParaRPr lang="en-US" dirty="0"/>
          </a:p>
        </p:txBody>
      </p:sp>
      <p:sp>
        <p:nvSpPr>
          <p:cNvPr id="8" name="TextBox 7"/>
          <p:cNvSpPr txBox="1"/>
          <p:nvPr/>
        </p:nvSpPr>
        <p:spPr>
          <a:xfrm>
            <a:off x="3981157" y="2066479"/>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1 | Setup</a:t>
            </a:r>
            <a:endParaRPr lang="en-US" sz="4400" b="1" dirty="0">
              <a:solidFill>
                <a:schemeClr val="tx1">
                  <a:lumMod val="95000"/>
                  <a:lumOff val="5000"/>
                </a:schemeClr>
              </a:solidFill>
            </a:endParaRPr>
          </a:p>
        </p:txBody>
      </p:sp>
      <p:sp>
        <p:nvSpPr>
          <p:cNvPr id="9" name="TextBox 8"/>
          <p:cNvSpPr txBox="1"/>
          <p:nvPr/>
        </p:nvSpPr>
        <p:spPr>
          <a:xfrm>
            <a:off x="3221501" y="1982071"/>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
        <p:nvSpPr>
          <p:cNvPr id="11" name="TextBox 10"/>
          <p:cNvSpPr txBox="1"/>
          <p:nvPr/>
        </p:nvSpPr>
        <p:spPr>
          <a:xfrm>
            <a:off x="3984112" y="2815679"/>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2 | Verify</a:t>
            </a:r>
            <a:endParaRPr lang="en-US" sz="4400" b="1" dirty="0">
              <a:solidFill>
                <a:schemeClr val="tx1">
                  <a:lumMod val="95000"/>
                  <a:lumOff val="5000"/>
                </a:schemeClr>
              </a:solidFill>
            </a:endParaRPr>
          </a:p>
        </p:txBody>
      </p:sp>
      <p:sp>
        <p:nvSpPr>
          <p:cNvPr id="12" name="TextBox 11"/>
          <p:cNvSpPr txBox="1"/>
          <p:nvPr/>
        </p:nvSpPr>
        <p:spPr>
          <a:xfrm>
            <a:off x="3253151" y="2751337"/>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
        <p:nvSpPr>
          <p:cNvPr id="13" name="TextBox 12"/>
          <p:cNvSpPr txBox="1"/>
          <p:nvPr/>
        </p:nvSpPr>
        <p:spPr>
          <a:xfrm>
            <a:off x="3970044" y="3585120"/>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3 | Finalize</a:t>
            </a:r>
            <a:endParaRPr lang="en-US" sz="4400" b="1" dirty="0">
              <a:solidFill>
                <a:schemeClr val="tx1">
                  <a:lumMod val="95000"/>
                  <a:lumOff val="5000"/>
                </a:schemeClr>
              </a:solidFill>
            </a:endParaRPr>
          </a:p>
        </p:txBody>
      </p:sp>
      <p:sp>
        <p:nvSpPr>
          <p:cNvPr id="14" name="TextBox 13"/>
          <p:cNvSpPr txBox="1"/>
          <p:nvPr/>
        </p:nvSpPr>
        <p:spPr>
          <a:xfrm>
            <a:off x="3245563" y="3490327"/>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Tree>
    <p:extLst>
      <p:ext uri="{BB962C8B-B14F-4D97-AF65-F5344CB8AC3E}">
        <p14:creationId xmlns:p14="http://schemas.microsoft.com/office/powerpoint/2010/main" val="14220616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3 </a:t>
            </a:r>
            <a:r>
              <a:rPr lang="en-GB" dirty="0"/>
              <a:t>| </a:t>
            </a:r>
            <a:r>
              <a:rPr lang="en-GB" dirty="0" smtClean="0"/>
              <a:t>Finalize</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GST-03 – Save as Final</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24</a:t>
            </a:fld>
            <a:endParaRPr lang="en-GB"/>
          </a:p>
        </p:txBody>
      </p:sp>
      <p:pic>
        <p:nvPicPr>
          <p:cNvPr id="7" name="Picture 6"/>
          <p:cNvPicPr>
            <a:picLocks noChangeAspect="1"/>
          </p:cNvPicPr>
          <p:nvPr/>
        </p:nvPicPr>
        <p:blipFill>
          <a:blip r:embed="rId3"/>
          <a:stretch>
            <a:fillRect/>
          </a:stretch>
        </p:blipFill>
        <p:spPr>
          <a:xfrm>
            <a:off x="449263" y="1813559"/>
            <a:ext cx="4791075" cy="2705100"/>
          </a:xfrm>
          <a:prstGeom prst="rect">
            <a:avLst/>
          </a:prstGeom>
        </p:spPr>
      </p:pic>
      <p:grpSp>
        <p:nvGrpSpPr>
          <p:cNvPr id="3" name="Group 2"/>
          <p:cNvGrpSpPr/>
          <p:nvPr/>
        </p:nvGrpSpPr>
        <p:grpSpPr>
          <a:xfrm>
            <a:off x="5638799" y="1852613"/>
            <a:ext cx="3411881" cy="1823837"/>
            <a:chOff x="5638799" y="1852613"/>
            <a:chExt cx="3411881" cy="1823837"/>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1708" t="10407" r="5337" b="23077"/>
            <a:stretch/>
          </p:blipFill>
          <p:spPr>
            <a:xfrm>
              <a:off x="5638799" y="1852613"/>
              <a:ext cx="3411881" cy="1823837"/>
            </a:xfrm>
            <a:prstGeom prst="rect">
              <a:avLst/>
            </a:prstGeom>
          </p:spPr>
        </p:pic>
        <p:pic>
          <p:nvPicPr>
            <p:cNvPr id="10" name="Picture 9"/>
            <p:cNvPicPr>
              <a:picLocks noChangeAspect="1"/>
            </p:cNvPicPr>
            <p:nvPr/>
          </p:nvPicPr>
          <p:blipFill rotWithShape="1">
            <a:blip r:embed="rId5"/>
            <a:srcRect l="35383" r="36573"/>
            <a:stretch/>
          </p:blipFill>
          <p:spPr>
            <a:xfrm>
              <a:off x="5824564" y="2509499"/>
              <a:ext cx="1520175" cy="510064"/>
            </a:xfrm>
            <a:prstGeom prst="rect">
              <a:avLst/>
            </a:prstGeom>
            <a:ln>
              <a:solidFill>
                <a:schemeClr val="accent1">
                  <a:shade val="50000"/>
                </a:schemeClr>
              </a:solidFill>
            </a:ln>
          </p:spPr>
        </p:pic>
      </p:grpSp>
      <p:sp>
        <p:nvSpPr>
          <p:cNvPr id="13" name="TextBox 12"/>
          <p:cNvSpPr txBox="1"/>
          <p:nvPr/>
        </p:nvSpPr>
        <p:spPr>
          <a:xfrm>
            <a:off x="5473699" y="4288971"/>
            <a:ext cx="3213101" cy="1938992"/>
          </a:xfrm>
          <a:prstGeom prst="rect">
            <a:avLst/>
          </a:prstGeom>
          <a:noFill/>
          <a:ln>
            <a:solidFill>
              <a:schemeClr val="accent1">
                <a:shade val="50000"/>
              </a:schemeClr>
            </a:solidFill>
          </a:ln>
        </p:spPr>
        <p:txBody>
          <a:bodyPr wrap="square" rtlCol="0">
            <a:spAutoFit/>
          </a:bodyPr>
          <a:lstStyle/>
          <a:p>
            <a:r>
              <a:rPr lang="en-US" sz="2400" dirty="0" smtClean="0"/>
              <a:t>Dt	GST Output tax</a:t>
            </a:r>
          </a:p>
          <a:p>
            <a:r>
              <a:rPr lang="en-US" sz="2400" dirty="0" smtClean="0"/>
              <a:t>Cr	GST Control</a:t>
            </a:r>
          </a:p>
          <a:p>
            <a:endParaRPr lang="en-US" sz="2400" dirty="0"/>
          </a:p>
          <a:p>
            <a:r>
              <a:rPr lang="en-US" sz="2400" dirty="0" smtClean="0"/>
              <a:t>Dt	GST Control</a:t>
            </a:r>
          </a:p>
          <a:p>
            <a:r>
              <a:rPr lang="en-US" sz="2400" dirty="0" smtClean="0"/>
              <a:t>Cr	GST Input tax</a:t>
            </a:r>
            <a:endParaRPr lang="en-US" sz="2400" dirty="0"/>
          </a:p>
        </p:txBody>
      </p:sp>
      <p:sp>
        <p:nvSpPr>
          <p:cNvPr id="15" name="Down Arrow 14"/>
          <p:cNvSpPr/>
          <p:nvPr/>
        </p:nvSpPr>
        <p:spPr>
          <a:xfrm>
            <a:off x="6350572" y="3727250"/>
            <a:ext cx="484632" cy="65688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344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3 </a:t>
            </a:r>
            <a:r>
              <a:rPr lang="en-GB" dirty="0"/>
              <a:t>| </a:t>
            </a:r>
            <a:r>
              <a:rPr lang="en-GB" dirty="0" smtClean="0"/>
              <a:t>Finalize</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GST-03 – Save as Final</a:t>
            </a:r>
            <a:endParaRPr lang="en-US" dirty="0"/>
          </a:p>
        </p:txBody>
      </p:sp>
      <p:sp>
        <p:nvSpPr>
          <p:cNvPr id="8" name="Content Placeholder 7"/>
          <p:cNvSpPr>
            <a:spLocks noGrp="1"/>
          </p:cNvSpPr>
          <p:nvPr>
            <p:ph idx="1"/>
          </p:nvPr>
        </p:nvSpPr>
        <p:spPr/>
        <p:txBody>
          <a:bodyPr/>
          <a:lstStyle/>
          <a:p>
            <a:r>
              <a:rPr lang="en-US" dirty="0" smtClean="0"/>
              <a:t>5 b) 7920.00 	6 b) 4975.47</a:t>
            </a:r>
          </a:p>
          <a:p>
            <a:endParaRPr lang="en-US" dirty="0"/>
          </a:p>
          <a:p>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25</a:t>
            </a:fld>
            <a:endParaRPr lang="en-GB"/>
          </a:p>
        </p:txBody>
      </p:sp>
      <p:sp>
        <p:nvSpPr>
          <p:cNvPr id="9" name="TextBox 8"/>
          <p:cNvSpPr txBox="1"/>
          <p:nvPr/>
        </p:nvSpPr>
        <p:spPr>
          <a:xfrm>
            <a:off x="450850" y="2693075"/>
            <a:ext cx="4273550" cy="2031325"/>
          </a:xfrm>
          <a:prstGeom prst="rect">
            <a:avLst/>
          </a:prstGeom>
          <a:noFill/>
          <a:ln>
            <a:solidFill>
              <a:schemeClr val="accent1"/>
            </a:solidFill>
          </a:ln>
        </p:spPr>
        <p:txBody>
          <a:bodyPr wrap="square" rtlCol="0">
            <a:spAutoFit/>
          </a:bodyPr>
          <a:lstStyle/>
          <a:p>
            <a:r>
              <a:rPr lang="en-US" b="1" dirty="0" smtClean="0">
                <a:solidFill>
                  <a:srgbClr val="002060"/>
                </a:solidFill>
              </a:rPr>
              <a:t>When Finalize GST-03</a:t>
            </a:r>
          </a:p>
          <a:p>
            <a:endParaRPr lang="en-US" dirty="0">
              <a:solidFill>
                <a:srgbClr val="C00000"/>
              </a:solidFill>
            </a:endParaRPr>
          </a:p>
          <a:p>
            <a:r>
              <a:rPr lang="en-US" dirty="0" smtClean="0"/>
              <a:t>Dt</a:t>
            </a:r>
            <a:r>
              <a:rPr lang="en-US" dirty="0"/>
              <a:t>	GST Output tax	</a:t>
            </a:r>
            <a:r>
              <a:rPr lang="en-US" dirty="0" smtClean="0"/>
              <a:t>7920.00</a:t>
            </a:r>
            <a:r>
              <a:rPr lang="en-US" dirty="0" smtClean="0">
                <a:solidFill>
                  <a:srgbClr val="C00000"/>
                </a:solidFill>
              </a:rPr>
              <a:t>	</a:t>
            </a:r>
          </a:p>
          <a:p>
            <a:r>
              <a:rPr lang="en-US" dirty="0" smtClean="0">
                <a:solidFill>
                  <a:srgbClr val="C00000"/>
                </a:solidFill>
              </a:rPr>
              <a:t>Cr</a:t>
            </a:r>
            <a:r>
              <a:rPr lang="en-US" dirty="0">
                <a:solidFill>
                  <a:srgbClr val="C00000"/>
                </a:solidFill>
              </a:rPr>
              <a:t>	GST Control	7920.00</a:t>
            </a:r>
          </a:p>
          <a:p>
            <a:endParaRPr lang="en-US" dirty="0"/>
          </a:p>
          <a:p>
            <a:r>
              <a:rPr lang="en-US" dirty="0">
                <a:solidFill>
                  <a:srgbClr val="C00000"/>
                </a:solidFill>
              </a:rPr>
              <a:t>Dt	GST Control	4975.47</a:t>
            </a:r>
          </a:p>
          <a:p>
            <a:r>
              <a:rPr lang="en-US" dirty="0"/>
              <a:t>Cr	GST Input tax	4975.47</a:t>
            </a:r>
          </a:p>
        </p:txBody>
      </p:sp>
      <p:sp>
        <p:nvSpPr>
          <p:cNvPr id="14" name="TextBox 13"/>
          <p:cNvSpPr txBox="1"/>
          <p:nvPr/>
        </p:nvSpPr>
        <p:spPr>
          <a:xfrm>
            <a:off x="450850" y="4914433"/>
            <a:ext cx="4273550" cy="1200329"/>
          </a:xfrm>
          <a:prstGeom prst="rect">
            <a:avLst/>
          </a:prstGeom>
          <a:noFill/>
          <a:ln>
            <a:solidFill>
              <a:schemeClr val="accent1"/>
            </a:solidFill>
          </a:ln>
        </p:spPr>
        <p:txBody>
          <a:bodyPr wrap="square" rtlCol="0">
            <a:spAutoFit/>
          </a:bodyPr>
          <a:lstStyle/>
          <a:p>
            <a:r>
              <a:rPr lang="en-US" b="1" dirty="0" smtClean="0">
                <a:solidFill>
                  <a:srgbClr val="002060"/>
                </a:solidFill>
              </a:rPr>
              <a:t>When made payment to JKDM</a:t>
            </a:r>
          </a:p>
          <a:p>
            <a:endParaRPr lang="en-US" dirty="0">
              <a:solidFill>
                <a:srgbClr val="C00000"/>
              </a:solidFill>
            </a:endParaRPr>
          </a:p>
          <a:p>
            <a:r>
              <a:rPr lang="en-US" dirty="0" smtClean="0">
                <a:solidFill>
                  <a:srgbClr val="C00000"/>
                </a:solidFill>
              </a:rPr>
              <a:t>Dt</a:t>
            </a:r>
            <a:r>
              <a:rPr lang="en-US" dirty="0">
                <a:solidFill>
                  <a:srgbClr val="C00000"/>
                </a:solidFill>
              </a:rPr>
              <a:t>	GST </a:t>
            </a:r>
            <a:r>
              <a:rPr lang="en-US" dirty="0" smtClean="0">
                <a:solidFill>
                  <a:srgbClr val="C00000"/>
                </a:solidFill>
              </a:rPr>
              <a:t>Control</a:t>
            </a:r>
            <a:r>
              <a:rPr lang="en-US" dirty="0">
                <a:solidFill>
                  <a:srgbClr val="C00000"/>
                </a:solidFill>
              </a:rPr>
              <a:t>	</a:t>
            </a:r>
            <a:r>
              <a:rPr lang="en-US" dirty="0" smtClean="0">
                <a:solidFill>
                  <a:srgbClr val="C00000"/>
                </a:solidFill>
              </a:rPr>
              <a:t>2944.53</a:t>
            </a:r>
            <a:endParaRPr lang="en-US" dirty="0">
              <a:solidFill>
                <a:srgbClr val="C00000"/>
              </a:solidFill>
            </a:endParaRPr>
          </a:p>
          <a:p>
            <a:r>
              <a:rPr lang="en-US" dirty="0"/>
              <a:t>Cr	</a:t>
            </a:r>
            <a:r>
              <a:rPr lang="en-US" dirty="0" smtClean="0"/>
              <a:t>Bank/Cash</a:t>
            </a:r>
            <a:r>
              <a:rPr lang="en-US" dirty="0"/>
              <a:t>	</a:t>
            </a:r>
            <a:r>
              <a:rPr lang="en-US" dirty="0" smtClean="0"/>
              <a:t>2944.53</a:t>
            </a:r>
            <a:endParaRPr lang="en-US" dirty="0"/>
          </a:p>
        </p:txBody>
      </p:sp>
      <p:cxnSp>
        <p:nvCxnSpPr>
          <p:cNvPr id="16" name="Elbow Connector 15"/>
          <p:cNvCxnSpPr/>
          <p:nvPr/>
        </p:nvCxnSpPr>
        <p:spPr>
          <a:xfrm>
            <a:off x="4318781" y="3685735"/>
            <a:ext cx="1603717" cy="211016"/>
          </a:xfrm>
          <a:prstGeom prst="bentConnector3">
            <a:avLst/>
          </a:prstGeom>
        </p:spPr>
        <p:style>
          <a:lnRef idx="3">
            <a:schemeClr val="dk1"/>
          </a:lnRef>
          <a:fillRef idx="0">
            <a:schemeClr val="dk1"/>
          </a:fillRef>
          <a:effectRef idx="2">
            <a:schemeClr val="dk1"/>
          </a:effectRef>
          <a:fontRef idx="minor">
            <a:schemeClr val="tx1"/>
          </a:fontRef>
        </p:style>
      </p:cxnSp>
      <p:cxnSp>
        <p:nvCxnSpPr>
          <p:cNvPr id="18" name="Elbow Connector 17"/>
          <p:cNvCxnSpPr/>
          <p:nvPr/>
        </p:nvCxnSpPr>
        <p:spPr>
          <a:xfrm flipV="1">
            <a:off x="4332849" y="3896752"/>
            <a:ext cx="1581102" cy="37982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5993251" y="3435087"/>
            <a:ext cx="2651760" cy="923330"/>
          </a:xfrm>
          <a:prstGeom prst="rect">
            <a:avLst/>
          </a:prstGeom>
          <a:noFill/>
        </p:spPr>
        <p:txBody>
          <a:bodyPr wrap="square" rtlCol="0">
            <a:spAutoFit/>
          </a:bodyPr>
          <a:lstStyle/>
          <a:p>
            <a:r>
              <a:rPr lang="en-US" dirty="0" smtClean="0"/>
              <a:t>Difference 2944.53 is the GST amount payable</a:t>
            </a:r>
          </a:p>
        </p:txBody>
      </p:sp>
    </p:spTree>
    <p:extLst>
      <p:ext uri="{BB962C8B-B14F-4D97-AF65-F5344CB8AC3E}">
        <p14:creationId xmlns:p14="http://schemas.microsoft.com/office/powerpoint/2010/main" val="14756668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GB" dirty="0"/>
              <a:t>Part 3 | Finalize</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GST-03 – </a:t>
            </a:r>
            <a:r>
              <a:rPr lang="en-GB" dirty="0" smtClean="0">
                <a:solidFill>
                  <a:schemeClr val="tx1">
                    <a:tint val="75000"/>
                  </a:schemeClr>
                </a:solidFill>
                <a:latin typeface="Foco" panose="020B0504050202020203" pitchFamily="34" charset="0"/>
              </a:rPr>
              <a:t>Versioning</a:t>
            </a:r>
            <a:endParaRPr lang="en-US" dirty="0"/>
          </a:p>
        </p:txBody>
      </p:sp>
      <p:pic>
        <p:nvPicPr>
          <p:cNvPr id="8" name="Content Placeholder 7"/>
          <p:cNvPicPr>
            <a:picLocks noGrp="1" noChangeAspect="1"/>
          </p:cNvPicPr>
          <p:nvPr>
            <p:ph idx="1"/>
          </p:nvPr>
        </p:nvPicPr>
        <p:blipFill>
          <a:blip r:embed="rId3"/>
          <a:stretch>
            <a:fillRect/>
          </a:stretch>
        </p:blipFill>
        <p:spPr>
          <a:xfrm>
            <a:off x="449263" y="1957120"/>
            <a:ext cx="8243887" cy="4215347"/>
          </a:xfrm>
          <a:prstGeom prst="rect">
            <a:avLst/>
          </a:prstGeom>
        </p:spPr>
      </p:pic>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26</a:t>
            </a:fld>
            <a:endParaRPr lang="en-GB"/>
          </a:p>
        </p:txBody>
      </p:sp>
      <p:pic>
        <p:nvPicPr>
          <p:cNvPr id="7" name="Picture 6"/>
          <p:cNvPicPr>
            <a:picLocks noChangeAspect="1"/>
          </p:cNvPicPr>
          <p:nvPr/>
        </p:nvPicPr>
        <p:blipFill>
          <a:blip r:embed="rId4"/>
          <a:stretch>
            <a:fillRect/>
          </a:stretch>
        </p:blipFill>
        <p:spPr>
          <a:xfrm>
            <a:off x="3157160" y="3002280"/>
            <a:ext cx="5749290" cy="3246120"/>
          </a:xfrm>
          <a:prstGeom prst="rect">
            <a:avLst/>
          </a:prstGeom>
        </p:spPr>
      </p:pic>
    </p:spTree>
    <p:extLst>
      <p:ext uri="{BB962C8B-B14F-4D97-AF65-F5344CB8AC3E}">
        <p14:creationId xmlns:p14="http://schemas.microsoft.com/office/powerpoint/2010/main" val="26249121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GB" dirty="0"/>
              <a:t>Part 3 | Finalize</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a:solidFill>
                  <a:schemeClr val="tx1">
                    <a:tint val="75000"/>
                  </a:schemeClr>
                </a:solidFill>
                <a:latin typeface="Foco" panose="020B0504050202020203" pitchFamily="34" charset="0"/>
              </a:rPr>
              <a:t>GST-03 – </a:t>
            </a:r>
            <a:r>
              <a:rPr lang="en-GB" dirty="0" smtClean="0">
                <a:solidFill>
                  <a:schemeClr val="tx1">
                    <a:tint val="75000"/>
                  </a:schemeClr>
                </a:solidFill>
                <a:latin typeface="Foco" panose="020B0504050202020203" pitchFamily="34" charset="0"/>
              </a:rPr>
              <a:t>Versioning</a:t>
            </a:r>
            <a:endParaRPr lang="en-US" dirty="0"/>
          </a:p>
        </p:txBody>
      </p:sp>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27</a:t>
            </a:fld>
            <a:endParaRPr lang="en-GB"/>
          </a:p>
        </p:txBody>
      </p:sp>
      <p:pic>
        <p:nvPicPr>
          <p:cNvPr id="9" name="Picture 8"/>
          <p:cNvPicPr>
            <a:picLocks noChangeAspect="1"/>
          </p:cNvPicPr>
          <p:nvPr/>
        </p:nvPicPr>
        <p:blipFill>
          <a:blip r:embed="rId3"/>
          <a:stretch>
            <a:fillRect/>
          </a:stretch>
        </p:blipFill>
        <p:spPr>
          <a:xfrm>
            <a:off x="450850" y="1755775"/>
            <a:ext cx="4100512" cy="27736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688" y="3295220"/>
            <a:ext cx="4263033" cy="3081768"/>
          </a:xfrm>
          <a:prstGeom prst="rect">
            <a:avLst/>
          </a:prstGeom>
        </p:spPr>
      </p:pic>
    </p:spTree>
    <p:extLst>
      <p:ext uri="{BB962C8B-B14F-4D97-AF65-F5344CB8AC3E}">
        <p14:creationId xmlns:p14="http://schemas.microsoft.com/office/powerpoint/2010/main" val="18783315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8616"/>
          <a:stretch/>
        </p:blipFill>
        <p:spPr>
          <a:xfrm>
            <a:off x="407959" y="1789911"/>
            <a:ext cx="8356209" cy="4476251"/>
          </a:xfrm>
          <a:prstGeom prst="rect">
            <a:avLst/>
          </a:prstGeom>
        </p:spPr>
      </p:pic>
      <p:sp>
        <p:nvSpPr>
          <p:cNvPr id="4" name="Date Placeholder 3"/>
          <p:cNvSpPr>
            <a:spLocks noGrp="1"/>
          </p:cNvSpPr>
          <p:nvPr>
            <p:ph type="dt" sz="half" idx="10"/>
          </p:nvPr>
        </p:nvSpPr>
        <p:spPr/>
        <p:txBody>
          <a:bodyPr/>
          <a:lstStyle/>
          <a:p>
            <a:fld id="{3B3A2440-E0B7-4949-9856-B630A24AE00C}"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2" name="Slide Number Placeholder 1"/>
          <p:cNvSpPr>
            <a:spLocks noGrp="1"/>
          </p:cNvSpPr>
          <p:nvPr>
            <p:ph type="sldNum" sz="quarter" idx="12"/>
          </p:nvPr>
        </p:nvSpPr>
        <p:spPr/>
        <p:txBody>
          <a:bodyPr/>
          <a:lstStyle/>
          <a:p>
            <a:fld id="{5C173A23-9EAF-448F-A700-9AC7A106503C}" type="slidenum">
              <a:rPr lang="en-GB" smtClean="0"/>
              <a:pPr/>
              <a:t>28</a:t>
            </a:fld>
            <a:endParaRPr lang="en-GB"/>
          </a:p>
        </p:txBody>
      </p:sp>
      <p:sp>
        <p:nvSpPr>
          <p:cNvPr id="7" name="Title 6"/>
          <p:cNvSpPr>
            <a:spLocks noGrp="1"/>
          </p:cNvSpPr>
          <p:nvPr>
            <p:ph type="title"/>
          </p:nvPr>
        </p:nvSpPr>
        <p:spPr>
          <a:xfrm>
            <a:off x="449263" y="964096"/>
            <a:ext cx="8243886" cy="785329"/>
          </a:xfrm>
        </p:spPr>
        <p:txBody>
          <a:bodyPr/>
          <a:lstStyle/>
          <a:p>
            <a:r>
              <a:rPr lang="en-GB" dirty="0"/>
              <a:t>GST-03 Submission Guideline</a:t>
            </a:r>
            <a:endParaRPr lang="en-US" dirty="0"/>
          </a:p>
        </p:txBody>
      </p:sp>
      <p:sp>
        <p:nvSpPr>
          <p:cNvPr id="8" name="TextBox 7"/>
          <p:cNvSpPr txBox="1"/>
          <p:nvPr/>
        </p:nvSpPr>
        <p:spPr>
          <a:xfrm>
            <a:off x="3981157" y="2066479"/>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1 | Setup</a:t>
            </a:r>
            <a:endParaRPr lang="en-US" sz="4400" b="1" dirty="0">
              <a:solidFill>
                <a:schemeClr val="tx1">
                  <a:lumMod val="95000"/>
                  <a:lumOff val="5000"/>
                </a:schemeClr>
              </a:solidFill>
            </a:endParaRPr>
          </a:p>
        </p:txBody>
      </p:sp>
      <p:sp>
        <p:nvSpPr>
          <p:cNvPr id="9" name="TextBox 8"/>
          <p:cNvSpPr txBox="1"/>
          <p:nvPr/>
        </p:nvSpPr>
        <p:spPr>
          <a:xfrm>
            <a:off x="3221501" y="1982071"/>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
        <p:nvSpPr>
          <p:cNvPr id="11" name="TextBox 10"/>
          <p:cNvSpPr txBox="1"/>
          <p:nvPr/>
        </p:nvSpPr>
        <p:spPr>
          <a:xfrm>
            <a:off x="3984112" y="2815679"/>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2 | Verify</a:t>
            </a:r>
            <a:endParaRPr lang="en-US" sz="4400" b="1" dirty="0">
              <a:solidFill>
                <a:schemeClr val="tx1">
                  <a:lumMod val="95000"/>
                  <a:lumOff val="5000"/>
                </a:schemeClr>
              </a:solidFill>
            </a:endParaRPr>
          </a:p>
        </p:txBody>
      </p:sp>
      <p:sp>
        <p:nvSpPr>
          <p:cNvPr id="12" name="TextBox 11"/>
          <p:cNvSpPr txBox="1"/>
          <p:nvPr/>
        </p:nvSpPr>
        <p:spPr>
          <a:xfrm>
            <a:off x="3253151" y="2751337"/>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
        <p:nvSpPr>
          <p:cNvPr id="13" name="TextBox 12"/>
          <p:cNvSpPr txBox="1"/>
          <p:nvPr/>
        </p:nvSpPr>
        <p:spPr>
          <a:xfrm>
            <a:off x="3970044" y="3585120"/>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3 | Finalize</a:t>
            </a:r>
            <a:endParaRPr lang="en-US" sz="4400" b="1" dirty="0">
              <a:solidFill>
                <a:schemeClr val="tx1">
                  <a:lumMod val="95000"/>
                  <a:lumOff val="5000"/>
                </a:schemeClr>
              </a:solidFill>
            </a:endParaRPr>
          </a:p>
        </p:txBody>
      </p:sp>
      <p:sp>
        <p:nvSpPr>
          <p:cNvPr id="14" name="TextBox 13"/>
          <p:cNvSpPr txBox="1"/>
          <p:nvPr/>
        </p:nvSpPr>
        <p:spPr>
          <a:xfrm>
            <a:off x="3245563" y="3490327"/>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
        <p:nvSpPr>
          <p:cNvPr id="15" name="TextBox 14"/>
          <p:cNvSpPr txBox="1"/>
          <p:nvPr/>
        </p:nvSpPr>
        <p:spPr>
          <a:xfrm>
            <a:off x="3981157" y="4334320"/>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4 | Submit</a:t>
            </a:r>
            <a:endParaRPr lang="en-US" sz="4400" b="1" dirty="0">
              <a:solidFill>
                <a:schemeClr val="tx1">
                  <a:lumMod val="95000"/>
                  <a:lumOff val="5000"/>
                </a:schemeClr>
              </a:solidFill>
            </a:endParaRPr>
          </a:p>
        </p:txBody>
      </p:sp>
      <p:sp>
        <p:nvSpPr>
          <p:cNvPr id="16" name="TextBox 15"/>
          <p:cNvSpPr txBox="1"/>
          <p:nvPr/>
        </p:nvSpPr>
        <p:spPr>
          <a:xfrm>
            <a:off x="3235569" y="4259593"/>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Tree>
    <p:extLst>
      <p:ext uri="{BB962C8B-B14F-4D97-AF65-F5344CB8AC3E}">
        <p14:creationId xmlns:p14="http://schemas.microsoft.com/office/powerpoint/2010/main" val="3194125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4 </a:t>
            </a:r>
            <a:r>
              <a:rPr lang="en-GB" dirty="0"/>
              <a:t>| </a:t>
            </a:r>
            <a:r>
              <a:rPr lang="en-GB" dirty="0" smtClean="0"/>
              <a:t>Submit</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Generate TAP and upload</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29</a:t>
            </a:fld>
            <a:endParaRPr lang="en-GB"/>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027" r="12083"/>
          <a:stretch/>
        </p:blipFill>
        <p:spPr>
          <a:xfrm>
            <a:off x="257216" y="1942207"/>
            <a:ext cx="3835400" cy="304869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0774" y="4990900"/>
            <a:ext cx="1085362" cy="45688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59" y="4985630"/>
            <a:ext cx="1234286" cy="488571"/>
          </a:xfrm>
          <a:prstGeom prst="rect">
            <a:avLst/>
          </a:prstGeom>
        </p:spPr>
      </p:pic>
      <p:pic>
        <p:nvPicPr>
          <p:cNvPr id="18" name="Picture 17"/>
          <p:cNvPicPr>
            <a:picLocks noChangeAspect="1"/>
          </p:cNvPicPr>
          <p:nvPr/>
        </p:nvPicPr>
        <p:blipFill>
          <a:blip r:embed="rId6"/>
          <a:stretch>
            <a:fillRect/>
          </a:stretch>
        </p:blipFill>
        <p:spPr>
          <a:xfrm>
            <a:off x="4347654" y="3231949"/>
            <a:ext cx="1100138" cy="1091565"/>
          </a:xfrm>
          <a:prstGeom prst="rect">
            <a:avLst/>
          </a:prstGeom>
        </p:spPr>
      </p:pic>
      <p:pic>
        <p:nvPicPr>
          <p:cNvPr id="19" name="Picture 18"/>
          <p:cNvPicPr>
            <a:picLocks noChangeAspect="1"/>
          </p:cNvPicPr>
          <p:nvPr/>
        </p:nvPicPr>
        <p:blipFill>
          <a:blip r:embed="rId7"/>
          <a:stretch>
            <a:fillRect/>
          </a:stretch>
        </p:blipFill>
        <p:spPr>
          <a:xfrm>
            <a:off x="5939315" y="2442580"/>
            <a:ext cx="2871321" cy="1795416"/>
          </a:xfrm>
          <a:prstGeom prst="rect">
            <a:avLst/>
          </a:prstGeom>
          <a:solidFill>
            <a:schemeClr val="bg1"/>
          </a:solidFill>
          <a:ln>
            <a:solidFill>
              <a:schemeClr val="accent1">
                <a:shade val="50000"/>
              </a:schemeClr>
            </a:solidFill>
          </a:ln>
        </p:spPr>
      </p:pic>
      <p:sp>
        <p:nvSpPr>
          <p:cNvPr id="20" name="Right Arrow 19"/>
          <p:cNvSpPr/>
          <p:nvPr/>
        </p:nvSpPr>
        <p:spPr>
          <a:xfrm>
            <a:off x="3377692" y="3535416"/>
            <a:ext cx="978408" cy="48463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1" name="Right Arrow 20"/>
          <p:cNvSpPr/>
          <p:nvPr/>
        </p:nvSpPr>
        <p:spPr>
          <a:xfrm>
            <a:off x="5446164" y="3529832"/>
            <a:ext cx="826008" cy="48463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8"/>
          <a:stretch>
            <a:fillRect/>
          </a:stretch>
        </p:blipFill>
        <p:spPr>
          <a:xfrm>
            <a:off x="6038850" y="4330845"/>
            <a:ext cx="2647950" cy="838200"/>
          </a:xfrm>
          <a:prstGeom prst="rect">
            <a:avLst/>
          </a:prstGeom>
        </p:spPr>
      </p:pic>
    </p:spTree>
    <p:extLst>
      <p:ext uri="{BB962C8B-B14F-4D97-AF65-F5344CB8AC3E}">
        <p14:creationId xmlns:p14="http://schemas.microsoft.com/office/powerpoint/2010/main" val="16053165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8616"/>
          <a:stretch/>
        </p:blipFill>
        <p:spPr>
          <a:xfrm>
            <a:off x="407959" y="1789911"/>
            <a:ext cx="8356209" cy="4476251"/>
          </a:xfrm>
          <a:prstGeom prst="rect">
            <a:avLst/>
          </a:prstGeom>
        </p:spPr>
      </p:pic>
      <p:sp>
        <p:nvSpPr>
          <p:cNvPr id="4" name="Date Placeholder 3"/>
          <p:cNvSpPr>
            <a:spLocks noGrp="1"/>
          </p:cNvSpPr>
          <p:nvPr>
            <p:ph type="dt" sz="half" idx="10"/>
          </p:nvPr>
        </p:nvSpPr>
        <p:spPr/>
        <p:txBody>
          <a:bodyPr/>
          <a:lstStyle/>
          <a:p>
            <a:fld id="{3B3A2440-E0B7-4949-9856-B630A24AE00C}"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2" name="Slide Number Placeholder 1"/>
          <p:cNvSpPr>
            <a:spLocks noGrp="1"/>
          </p:cNvSpPr>
          <p:nvPr>
            <p:ph type="sldNum" sz="quarter" idx="12"/>
          </p:nvPr>
        </p:nvSpPr>
        <p:spPr/>
        <p:txBody>
          <a:bodyPr/>
          <a:lstStyle/>
          <a:p>
            <a:fld id="{5C173A23-9EAF-448F-A700-9AC7A106503C}" type="slidenum">
              <a:rPr lang="en-GB" smtClean="0"/>
              <a:pPr/>
              <a:t>3</a:t>
            </a:fld>
            <a:endParaRPr lang="en-GB"/>
          </a:p>
        </p:txBody>
      </p:sp>
      <p:sp>
        <p:nvSpPr>
          <p:cNvPr id="7" name="Title 6"/>
          <p:cNvSpPr>
            <a:spLocks noGrp="1"/>
          </p:cNvSpPr>
          <p:nvPr>
            <p:ph type="title"/>
          </p:nvPr>
        </p:nvSpPr>
        <p:spPr>
          <a:xfrm>
            <a:off x="449263" y="964096"/>
            <a:ext cx="8243886" cy="785329"/>
          </a:xfrm>
        </p:spPr>
        <p:txBody>
          <a:bodyPr/>
          <a:lstStyle/>
          <a:p>
            <a:r>
              <a:rPr lang="en-GB" dirty="0"/>
              <a:t>GST-03 Submission Guideline</a:t>
            </a:r>
            <a:endParaRPr lang="en-US" dirty="0"/>
          </a:p>
        </p:txBody>
      </p:sp>
      <p:sp>
        <p:nvSpPr>
          <p:cNvPr id="8" name="TextBox 7"/>
          <p:cNvSpPr txBox="1"/>
          <p:nvPr/>
        </p:nvSpPr>
        <p:spPr>
          <a:xfrm>
            <a:off x="3981157" y="2066479"/>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1 | Setup</a:t>
            </a:r>
            <a:endParaRPr lang="en-US" sz="4400" b="1" dirty="0">
              <a:solidFill>
                <a:schemeClr val="tx1">
                  <a:lumMod val="95000"/>
                  <a:lumOff val="5000"/>
                </a:schemeClr>
              </a:solidFill>
            </a:endParaRPr>
          </a:p>
        </p:txBody>
      </p:sp>
      <p:sp>
        <p:nvSpPr>
          <p:cNvPr id="9" name="TextBox 8"/>
          <p:cNvSpPr txBox="1"/>
          <p:nvPr/>
        </p:nvSpPr>
        <p:spPr>
          <a:xfrm>
            <a:off x="3221501" y="1982071"/>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Tree>
    <p:extLst>
      <p:ext uri="{BB962C8B-B14F-4D97-AF65-F5344CB8AC3E}">
        <p14:creationId xmlns:p14="http://schemas.microsoft.com/office/powerpoint/2010/main" val="2323693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4 </a:t>
            </a:r>
            <a:r>
              <a:rPr lang="en-GB" dirty="0"/>
              <a:t>| </a:t>
            </a:r>
            <a:r>
              <a:rPr lang="en-GB" dirty="0" smtClean="0"/>
              <a:t>Submit</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Generate TAP and upload</a:t>
            </a:r>
            <a:endParaRPr lang="en-US" dirty="0"/>
          </a:p>
        </p:txBody>
      </p:sp>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30</a:t>
            </a:fld>
            <a:endParaRPr lang="en-GB"/>
          </a:p>
        </p:txBody>
      </p:sp>
      <p:pic>
        <p:nvPicPr>
          <p:cNvPr id="1026"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5138" r="22069"/>
          <a:stretch/>
        </p:blipFill>
        <p:spPr bwMode="auto">
          <a:xfrm>
            <a:off x="450850" y="1928813"/>
            <a:ext cx="4375053"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4968874" y="1943100"/>
            <a:ext cx="3862699" cy="4305300"/>
          </a:xfrm>
          <a:prstGeom prst="rect">
            <a:avLst/>
          </a:prstGeom>
          <a:ln>
            <a:solidFill>
              <a:schemeClr val="accent1"/>
            </a:solidFill>
          </a:ln>
        </p:spPr>
      </p:pic>
    </p:spTree>
    <p:extLst>
      <p:ext uri="{BB962C8B-B14F-4D97-AF65-F5344CB8AC3E}">
        <p14:creationId xmlns:p14="http://schemas.microsoft.com/office/powerpoint/2010/main" val="2250145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Part 4 </a:t>
            </a:r>
            <a:r>
              <a:rPr lang="en-GB" dirty="0"/>
              <a:t>| </a:t>
            </a:r>
            <a:r>
              <a:rPr lang="en-GB" dirty="0" smtClean="0"/>
              <a:t>Submit</a:t>
            </a:r>
            <a:r>
              <a:rPr lang="en-GB" dirty="0">
                <a:solidFill>
                  <a:schemeClr val="tx1">
                    <a:tint val="75000"/>
                  </a:schemeClr>
                </a:solidFill>
                <a:latin typeface="Foco" panose="020B0504050202020203" pitchFamily="34" charset="0"/>
              </a:rPr>
              <a:t/>
            </a:r>
            <a:br>
              <a:rPr lang="en-GB" dirty="0">
                <a:solidFill>
                  <a:schemeClr val="tx1">
                    <a:tint val="75000"/>
                  </a:schemeClr>
                </a:solidFill>
                <a:latin typeface="Foco" panose="020B0504050202020203" pitchFamily="34" charset="0"/>
              </a:rPr>
            </a:br>
            <a:r>
              <a:rPr lang="en-GB" dirty="0" smtClean="0">
                <a:solidFill>
                  <a:schemeClr val="tx1">
                    <a:tint val="75000"/>
                  </a:schemeClr>
                </a:solidFill>
                <a:latin typeface="Foco" panose="020B0504050202020203" pitchFamily="34" charset="0"/>
              </a:rPr>
              <a:t>Manual Submission – Important notice from JKDM</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9828" y="1928813"/>
            <a:ext cx="7082756" cy="4271962"/>
          </a:xfrm>
        </p:spPr>
      </p:pic>
      <p:sp>
        <p:nvSpPr>
          <p:cNvPr id="4" name="Date Placeholder 3"/>
          <p:cNvSpPr>
            <a:spLocks noGrp="1"/>
          </p:cNvSpPr>
          <p:nvPr>
            <p:ph type="dt" sz="half" idx="10"/>
          </p:nvPr>
        </p:nvSpPr>
        <p:spPr/>
        <p:txBody>
          <a:bodyPr/>
          <a:lstStyle/>
          <a:p>
            <a:fld id="{3DEA54AA-125D-443A-95F0-97E11D30BBA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31</a:t>
            </a:fld>
            <a:endParaRPr lang="en-GB"/>
          </a:p>
        </p:txBody>
      </p:sp>
    </p:spTree>
    <p:extLst>
      <p:ext uri="{BB962C8B-B14F-4D97-AF65-F5344CB8AC3E}">
        <p14:creationId xmlns:p14="http://schemas.microsoft.com/office/powerpoint/2010/main" val="18796889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1262" y="5636049"/>
            <a:ext cx="6136863" cy="360000"/>
          </a:xfrm>
        </p:spPr>
        <p:txBody>
          <a:bodyPr/>
          <a:lstStyle/>
          <a:p>
            <a:fld id="{692B2D83-2FB7-4DE3-823A-EC33B344F4BE}" type="datetime4">
              <a:rPr lang="en-GB" smtClean="0"/>
              <a:t>April 20, 2017</a:t>
            </a:fld>
            <a:endParaRPr lang="en-GB" dirty="0"/>
          </a:p>
        </p:txBody>
      </p:sp>
      <p:pic>
        <p:nvPicPr>
          <p:cNvPr id="5" name="Picture 6" descr="http://www.elkharttruth.com/image/2014/05/01/850x850/Ask-the-Truth-question-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873" y="1330393"/>
            <a:ext cx="2803128" cy="2835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nirrep.files.wordpress.com/2014/10/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7846" y="4393660"/>
            <a:ext cx="806570" cy="156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996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ppt_w</p:attrName>
                                        </p:attrNameLst>
                                      </p:cBhvr>
                                      <p:tavLst>
                                        <p:tav tm="0" fmla="#ppt_w*sin(2.5*pi*$)">
                                          <p:val>
                                            <p:fltVal val="0"/>
                                          </p:val>
                                        </p:tav>
                                        <p:tav tm="100000">
                                          <p:val>
                                            <p:fltVal val="1"/>
                                          </p:val>
                                        </p:tav>
                                      </p:tavLst>
                                    </p:anim>
                                    <p:anim calcmode="lin" valueType="num">
                                      <p:cBhvr>
                                        <p:cTn id="9"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2B91C4-AC6A-47F8-A231-2A44E810DD87}"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2" name="Slide Number Placeholder 1"/>
          <p:cNvSpPr>
            <a:spLocks noGrp="1"/>
          </p:cNvSpPr>
          <p:nvPr>
            <p:ph type="sldNum" sz="quarter" idx="12"/>
          </p:nvPr>
        </p:nvSpPr>
        <p:spPr/>
        <p:txBody>
          <a:bodyPr/>
          <a:lstStyle/>
          <a:p>
            <a:fld id="{5C173A23-9EAF-448F-A700-9AC7A106503C}" type="slidenum">
              <a:rPr lang="en-GB" smtClean="0"/>
              <a:pPr/>
              <a:t>33</a:t>
            </a:fld>
            <a:endParaRPr lang="en-GB"/>
          </a:p>
        </p:txBody>
      </p:sp>
      <p:sp>
        <p:nvSpPr>
          <p:cNvPr id="6" name="Rectangle 2"/>
          <p:cNvSpPr>
            <a:spLocks noChangeArrowheads="1"/>
          </p:cNvSpPr>
          <p:nvPr/>
        </p:nvSpPr>
        <p:spPr bwMode="auto">
          <a:xfrm>
            <a:off x="417091" y="2446824"/>
            <a:ext cx="828082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lang="en-US" altLang="en-US" sz="2400" dirty="0" smtClean="0">
                <a:latin typeface="Calibri" panose="020F0502020204030204" pitchFamily="34" charset="0"/>
                <a:ea typeface="Times New Roman" panose="02020603050405020304" pitchFamily="18" charset="0"/>
                <a:cs typeface="Times New Roman" panose="02020603050405020304" pitchFamily="18" charset="0"/>
              </a:rPr>
              <a:t>Q1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Not many people know new UBS can set With Purchase Tax,  </a:t>
            </a:r>
          </a:p>
          <a:p>
            <a:pPr marL="0" marR="0" lvl="0" indent="0" defTabSz="914400" rtl="0" eaLnBrk="0" fontAlgn="base" latinLnBrk="0" hangingPunct="0">
              <a:lnSpc>
                <a:spcPct val="100000"/>
              </a:lnSpc>
              <a:spcBef>
                <a:spcPct val="0"/>
              </a:spcBef>
              <a:spcAft>
                <a:spcPct val="0"/>
              </a:spcAft>
              <a:buClrTx/>
              <a:buSzTx/>
              <a:tabLst/>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Sales Tax &amp; with GST, then the user can key-in GST     </a:t>
            </a:r>
          </a:p>
          <a:p>
            <a:pPr marL="0" marR="0" lvl="0" indent="0" defTabSz="914400" rtl="0" eaLnBrk="0" fontAlgn="base" latinLnBrk="0" hangingPunct="0">
              <a:lnSpc>
                <a:spcPct val="100000"/>
              </a:lnSpc>
              <a:spcBef>
                <a:spcPct val="0"/>
              </a:spcBef>
              <a:spcAft>
                <a:spcPct val="0"/>
              </a:spcAft>
              <a:buClrTx/>
              <a:buSzTx/>
              <a:tabLst/>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transaction with a safer method, I have customers come to    </a:t>
            </a:r>
          </a:p>
          <a:p>
            <a:pPr marL="0" marR="0" lvl="0" indent="0" defTabSz="914400" rtl="0" eaLnBrk="0" fontAlgn="base" latinLnBrk="0" hangingPunct="0">
              <a:lnSpc>
                <a:spcPct val="100000"/>
              </a:lnSpc>
              <a:spcBef>
                <a:spcPct val="0"/>
              </a:spcBef>
              <a:spcAft>
                <a:spcPct val="0"/>
              </a:spcAft>
              <a:buClrTx/>
              <a:buSzTx/>
              <a:tabLst/>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 with their data to</a:t>
            </a:r>
            <a:r>
              <a:rPr kumimoji="0" lang="en-US" altLang="en-US" sz="2400" b="0"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check, a lot of the amount they key-in </a:t>
            </a:r>
          </a:p>
          <a:p>
            <a:pPr marL="0" marR="0" lvl="0" indent="0" defTabSz="914400" rtl="0" eaLnBrk="0" fontAlgn="base" latinLnBrk="0" hangingPunct="0">
              <a:lnSpc>
                <a:spcPct val="100000"/>
              </a:lnSpc>
              <a:spcBef>
                <a:spcPct val="0"/>
              </a:spcBef>
              <a:spcAft>
                <a:spcPct val="0"/>
              </a:spcAft>
              <a:buClrTx/>
              <a:buSzTx/>
              <a:tabLst/>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doesn’t</a:t>
            </a:r>
            <a:r>
              <a:rPr kumimoji="0" lang="en-US" altLang="en-US" sz="2400" b="0"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equivalent to 6%. -.-.</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2790825" y="646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MY"/>
          </a:p>
        </p:txBody>
      </p:sp>
      <p:sp>
        <p:nvSpPr>
          <p:cNvPr id="9" name="TextBox 8"/>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Tree>
    <p:extLst>
      <p:ext uri="{BB962C8B-B14F-4D97-AF65-F5344CB8AC3E}">
        <p14:creationId xmlns:p14="http://schemas.microsoft.com/office/powerpoint/2010/main" val="35160269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34</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177620258"/>
              </p:ext>
            </p:extLst>
          </p:nvPr>
        </p:nvGraphicFramePr>
        <p:xfrm>
          <a:off x="458955" y="3256539"/>
          <a:ext cx="8059403" cy="2967796"/>
        </p:xfrm>
        <a:graphic>
          <a:graphicData uri="http://schemas.openxmlformats.org/drawingml/2006/table">
            <a:tbl>
              <a:tblPr firstRow="1" firstCol="1" bandRow="1">
                <a:tableStyleId>{5C22544A-7EE6-4342-B048-85BDC9FD1C3A}</a:tableStyleId>
              </a:tblPr>
              <a:tblGrid>
                <a:gridCol w="2054012"/>
                <a:gridCol w="6005391"/>
              </a:tblGrid>
              <a:tr h="329756">
                <a:tc>
                  <a:txBody>
                    <a:bodyPr/>
                    <a:lstStyle/>
                    <a:p>
                      <a:pPr>
                        <a:spcBef>
                          <a:spcPts val="200"/>
                        </a:spcBef>
                        <a:spcAft>
                          <a:spcPts val="200"/>
                        </a:spcAft>
                      </a:pPr>
                      <a:r>
                        <a:rPr lang="en-US" sz="1600" dirty="0">
                          <a:effectLst/>
                        </a:rPr>
                        <a:t>Field name</a:t>
                      </a:r>
                      <a:endParaRPr lang="en-MY"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spcBef>
                          <a:spcPts val="200"/>
                        </a:spcBef>
                        <a:spcAft>
                          <a:spcPts val="200"/>
                        </a:spcAft>
                      </a:pPr>
                      <a:r>
                        <a:rPr lang="en-US" sz="1600" dirty="0">
                          <a:effectLst/>
                        </a:rPr>
                        <a:t>Description and Input Requirement</a:t>
                      </a:r>
                      <a:endParaRPr lang="en-MY" sz="1600" dirty="0">
                        <a:effectLst/>
                        <a:latin typeface="Times New Roman" panose="02020603050405020304" pitchFamily="18" charset="0"/>
                        <a:ea typeface="SimSun" panose="02010600030101010101" pitchFamily="2" charset="-122"/>
                      </a:endParaRPr>
                    </a:p>
                  </a:txBody>
                  <a:tcPr marL="68580" marR="68580" marT="0" marB="0"/>
                </a:tc>
              </a:tr>
              <a:tr h="659510">
                <a:tc>
                  <a:txBody>
                    <a:bodyPr/>
                    <a:lstStyle/>
                    <a:p>
                      <a:pPr>
                        <a:lnSpc>
                          <a:spcPct val="115000"/>
                        </a:lnSpc>
                        <a:spcBef>
                          <a:spcPts val="200"/>
                        </a:spcBef>
                        <a:spcAft>
                          <a:spcPts val="200"/>
                        </a:spcAft>
                      </a:pPr>
                      <a:r>
                        <a:rPr lang="en-US" sz="1600">
                          <a:effectLst/>
                        </a:rPr>
                        <a:t>Select Country</a:t>
                      </a:r>
                      <a:endParaRPr lang="en-MY" sz="1600">
                        <a:effectLst/>
                        <a:latin typeface="Times New Roman" panose="02020603050405020304" pitchFamily="18" charset="0"/>
                        <a:ea typeface="SimSun" panose="02010600030101010101" pitchFamily="2" charset="-122"/>
                      </a:endParaRPr>
                    </a:p>
                  </a:txBody>
                  <a:tcPr marL="68580" marR="68580" marT="0" marB="0"/>
                </a:tc>
                <a:tc>
                  <a:txBody>
                    <a:bodyPr/>
                    <a:lstStyle/>
                    <a:p>
                      <a:pPr>
                        <a:spcBef>
                          <a:spcPts val="200"/>
                        </a:spcBef>
                        <a:spcAft>
                          <a:spcPts val="300"/>
                        </a:spcAft>
                      </a:pPr>
                      <a:r>
                        <a:rPr lang="en-US" sz="1600" dirty="0">
                          <a:effectLst/>
                        </a:rPr>
                        <a:t>Make sure ‘MY” is selected so that system will apply Malaysia legislation control.</a:t>
                      </a:r>
                      <a:endParaRPr lang="en-MY" sz="1600" dirty="0">
                        <a:effectLst/>
                        <a:latin typeface="Times New Roman" panose="02020603050405020304" pitchFamily="18" charset="0"/>
                        <a:ea typeface="SimSun" panose="02010600030101010101" pitchFamily="2" charset="-122"/>
                      </a:endParaRPr>
                    </a:p>
                  </a:txBody>
                  <a:tcPr marL="68580" marR="68580" marT="0" marB="0"/>
                </a:tc>
              </a:tr>
              <a:tr h="659510">
                <a:tc>
                  <a:txBody>
                    <a:bodyPr/>
                    <a:lstStyle/>
                    <a:p>
                      <a:pPr>
                        <a:lnSpc>
                          <a:spcPct val="115000"/>
                        </a:lnSpc>
                        <a:spcBef>
                          <a:spcPts val="200"/>
                        </a:spcBef>
                        <a:spcAft>
                          <a:spcPts val="200"/>
                        </a:spcAft>
                      </a:pPr>
                      <a:r>
                        <a:rPr lang="en-US" sz="1600">
                          <a:effectLst/>
                        </a:rPr>
                        <a:t>With Purchase Tax</a:t>
                      </a:r>
                      <a:endParaRPr lang="en-MY" sz="1600">
                        <a:effectLst/>
                        <a:latin typeface="Times New Roman" panose="02020603050405020304" pitchFamily="18" charset="0"/>
                        <a:ea typeface="SimSun" panose="02010600030101010101" pitchFamily="2" charset="-122"/>
                      </a:endParaRPr>
                    </a:p>
                  </a:txBody>
                  <a:tcPr marL="68580" marR="68580" marT="0" marB="0"/>
                </a:tc>
                <a:tc>
                  <a:txBody>
                    <a:bodyPr/>
                    <a:lstStyle/>
                    <a:p>
                      <a:pPr>
                        <a:spcBef>
                          <a:spcPts val="200"/>
                        </a:spcBef>
                        <a:spcAft>
                          <a:spcPts val="300"/>
                        </a:spcAft>
                      </a:pPr>
                      <a:r>
                        <a:rPr lang="en-US" sz="1600">
                          <a:effectLst/>
                        </a:rPr>
                        <a:t>Make sure it is selected so that the [Purchase Tax] field will be enabled in the system.</a:t>
                      </a:r>
                      <a:endParaRPr lang="en-MY" sz="1600">
                        <a:effectLst/>
                        <a:latin typeface="Times New Roman" panose="02020603050405020304" pitchFamily="18" charset="0"/>
                        <a:ea typeface="SimSun" panose="02010600030101010101" pitchFamily="2" charset="-122"/>
                      </a:endParaRPr>
                    </a:p>
                  </a:txBody>
                  <a:tcPr marL="68580" marR="68580" marT="0" marB="0"/>
                </a:tc>
              </a:tr>
              <a:tr h="659510">
                <a:tc>
                  <a:txBody>
                    <a:bodyPr/>
                    <a:lstStyle/>
                    <a:p>
                      <a:pPr>
                        <a:lnSpc>
                          <a:spcPct val="115000"/>
                        </a:lnSpc>
                        <a:spcBef>
                          <a:spcPts val="200"/>
                        </a:spcBef>
                        <a:spcAft>
                          <a:spcPts val="200"/>
                        </a:spcAft>
                      </a:pPr>
                      <a:r>
                        <a:rPr lang="en-US" sz="1600">
                          <a:effectLst/>
                        </a:rPr>
                        <a:t>With Sales Tax</a:t>
                      </a:r>
                      <a:endParaRPr lang="en-MY" sz="1600">
                        <a:effectLst/>
                        <a:latin typeface="Times New Roman" panose="02020603050405020304" pitchFamily="18" charset="0"/>
                        <a:ea typeface="SimSun" panose="02010600030101010101" pitchFamily="2" charset="-122"/>
                      </a:endParaRPr>
                    </a:p>
                  </a:txBody>
                  <a:tcPr marL="68580" marR="68580" marT="0" marB="0"/>
                </a:tc>
                <a:tc>
                  <a:txBody>
                    <a:bodyPr/>
                    <a:lstStyle/>
                    <a:p>
                      <a:pPr>
                        <a:spcBef>
                          <a:spcPts val="200"/>
                        </a:spcBef>
                        <a:spcAft>
                          <a:spcPts val="300"/>
                        </a:spcAft>
                      </a:pPr>
                      <a:r>
                        <a:rPr lang="en-US" sz="1600" dirty="0">
                          <a:effectLst/>
                        </a:rPr>
                        <a:t>Make sure it is selected so that the [Sales Tax] field will be enabled in the system.</a:t>
                      </a:r>
                      <a:endParaRPr lang="en-MY" sz="1600" dirty="0">
                        <a:effectLst/>
                        <a:latin typeface="Times New Roman" panose="02020603050405020304" pitchFamily="18" charset="0"/>
                        <a:ea typeface="SimSun" panose="02010600030101010101" pitchFamily="2" charset="-122"/>
                      </a:endParaRPr>
                    </a:p>
                  </a:txBody>
                  <a:tcPr marL="68580" marR="68580" marT="0" marB="0"/>
                </a:tc>
              </a:tr>
              <a:tr h="659510">
                <a:tc>
                  <a:txBody>
                    <a:bodyPr/>
                    <a:lstStyle/>
                    <a:p>
                      <a:pPr>
                        <a:lnSpc>
                          <a:spcPct val="115000"/>
                        </a:lnSpc>
                        <a:spcBef>
                          <a:spcPts val="200"/>
                        </a:spcBef>
                        <a:spcAft>
                          <a:spcPts val="200"/>
                        </a:spcAft>
                      </a:pPr>
                      <a:r>
                        <a:rPr lang="en-US" sz="1600">
                          <a:effectLst/>
                        </a:rPr>
                        <a:t>With GST</a:t>
                      </a:r>
                      <a:endParaRPr lang="en-MY" sz="1600">
                        <a:effectLst/>
                        <a:latin typeface="Times New Roman" panose="02020603050405020304" pitchFamily="18" charset="0"/>
                        <a:ea typeface="SimSun" panose="02010600030101010101" pitchFamily="2" charset="-122"/>
                      </a:endParaRPr>
                    </a:p>
                  </a:txBody>
                  <a:tcPr marL="68580" marR="68580" marT="0" marB="0"/>
                </a:tc>
                <a:tc>
                  <a:txBody>
                    <a:bodyPr/>
                    <a:lstStyle/>
                    <a:p>
                      <a:pPr>
                        <a:spcBef>
                          <a:spcPts val="200"/>
                        </a:spcBef>
                        <a:spcAft>
                          <a:spcPts val="300"/>
                        </a:spcAft>
                      </a:pPr>
                      <a:r>
                        <a:rPr lang="en-US" sz="1600" dirty="0">
                          <a:effectLst/>
                        </a:rPr>
                        <a:t>Make sure it is selected so that some GST function will be enabled in the system.</a:t>
                      </a:r>
                      <a:endParaRPr lang="en-MY" sz="1600" dirty="0">
                        <a:effectLst/>
                        <a:latin typeface="Times New Roman" panose="02020603050405020304" pitchFamily="18" charset="0"/>
                        <a:ea typeface="SimSun" panose="02010600030101010101" pitchFamily="2" charset="-122"/>
                      </a:endParaRPr>
                    </a:p>
                  </a:txBody>
                  <a:tcPr marL="68580" marR="68580" marT="0" marB="0"/>
                </a:tc>
              </a:tr>
            </a:tbl>
          </a:graphicData>
        </a:graphic>
      </p:graphicFrame>
      <p:sp>
        <p:nvSpPr>
          <p:cNvPr id="8" name="TextBox 7"/>
          <p:cNvSpPr txBox="1"/>
          <p:nvPr/>
        </p:nvSpPr>
        <p:spPr>
          <a:xfrm>
            <a:off x="418766" y="1811295"/>
            <a:ext cx="8067508" cy="1477328"/>
          </a:xfrm>
          <a:prstGeom prst="rect">
            <a:avLst/>
          </a:prstGeom>
          <a:noFill/>
        </p:spPr>
        <p:txBody>
          <a:bodyPr wrap="square" rtlCol="0">
            <a:spAutoFit/>
          </a:bodyPr>
          <a:lstStyle/>
          <a:p>
            <a:pPr lvl="0" algn="just" eaLnBrk="0" fontAlgn="base" hangingPunct="0">
              <a:spcBef>
                <a:spcPct val="0"/>
              </a:spcBef>
              <a:spcAft>
                <a:spcPct val="0"/>
              </a:spcAft>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To enable GST in the system, follow this simple guide:</a:t>
            </a:r>
            <a:endParaRPr lang="en-US" altLang="en-US" sz="2400" dirty="0"/>
          </a:p>
          <a:p>
            <a:pPr lvl="0" algn="just" eaLnBrk="0" fontAlgn="base" hangingPunct="0">
              <a:spcBef>
                <a:spcPct val="0"/>
              </a:spcBef>
              <a:spcAft>
                <a:spcPct val="0"/>
              </a:spcAft>
              <a:buFontTx/>
              <a:buChar char="•"/>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  Accounting System</a:t>
            </a:r>
            <a:endParaRPr lang="en-US" altLang="en-US" sz="2400" dirty="0"/>
          </a:p>
          <a:p>
            <a:pPr lvl="1" algn="just" eaLnBrk="0" fontAlgn="base" hangingPunct="0">
              <a:spcBef>
                <a:spcPct val="0"/>
              </a:spcBef>
              <a:spcAft>
                <a:spcPct val="0"/>
              </a:spcAft>
              <a:buFontTx/>
              <a:buAutoNum type="alphaLcParenR"/>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Country Setting</a:t>
            </a:r>
            <a:endParaRPr lang="en-US" altLang="en-US" sz="2400" dirty="0"/>
          </a:p>
          <a:p>
            <a:endParaRPr lang="en-MY" dirty="0"/>
          </a:p>
        </p:txBody>
      </p:sp>
      <p:sp>
        <p:nvSpPr>
          <p:cNvPr id="9" name="TextBox 8"/>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Tree>
    <p:extLst>
      <p:ext uri="{BB962C8B-B14F-4D97-AF65-F5344CB8AC3E}">
        <p14:creationId xmlns:p14="http://schemas.microsoft.com/office/powerpoint/2010/main" val="21046746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35</a:t>
            </a:fld>
            <a:endParaRPr lang="en-GB"/>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93" y="1002018"/>
            <a:ext cx="7436727" cy="523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9872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36</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8" name="Rectangle 7"/>
          <p:cNvSpPr/>
          <p:nvPr/>
        </p:nvSpPr>
        <p:spPr>
          <a:xfrm>
            <a:off x="450849" y="1848640"/>
            <a:ext cx="8247063" cy="4347857"/>
          </a:xfrm>
          <a:prstGeom prst="rect">
            <a:avLst/>
          </a:prstGeom>
        </p:spPr>
        <p:txBody>
          <a:bodyPr wrap="square">
            <a:spAutoFit/>
          </a:bodyPr>
          <a:lstStyle/>
          <a:p>
            <a:pPr lvl="0" algn="just">
              <a:spcAft>
                <a:spcPts val="800"/>
              </a:spcAft>
            </a:pPr>
            <a:r>
              <a:rPr lang="en-US" sz="2400" dirty="0" smtClean="0">
                <a:latin typeface="Calibri" panose="020F0502020204030204" pitchFamily="34" charset="0"/>
                <a:ea typeface="Times New Roman" panose="02020603050405020304" pitchFamily="18" charset="0"/>
              </a:rPr>
              <a:t>Q2)  Not </a:t>
            </a:r>
            <a:r>
              <a:rPr lang="en-US" sz="2400" dirty="0">
                <a:latin typeface="Calibri" panose="020F0502020204030204" pitchFamily="34" charset="0"/>
                <a:ea typeface="Times New Roman" panose="02020603050405020304" pitchFamily="18" charset="0"/>
              </a:rPr>
              <a:t>many people uses Payment - Sundry Expenses function </a:t>
            </a:r>
            <a:r>
              <a:rPr lang="en-US" sz="2400" dirty="0" smtClean="0">
                <a:latin typeface="Calibri" panose="020F0502020204030204" pitchFamily="34" charset="0"/>
                <a:ea typeface="Times New Roman" panose="02020603050405020304" pitchFamily="18" charset="0"/>
              </a:rPr>
              <a:t>   </a:t>
            </a:r>
          </a:p>
          <a:p>
            <a:pPr lvl="0" algn="just">
              <a:spcAft>
                <a:spcPts val="800"/>
              </a:spcAft>
            </a:pPr>
            <a:r>
              <a:rPr lang="en-US" sz="2400" dirty="0">
                <a:latin typeface="Calibri" panose="020F0502020204030204" pitchFamily="34" charset="0"/>
                <a:ea typeface="Times New Roman" panose="02020603050405020304" pitchFamily="18" charset="0"/>
              </a:rPr>
              <a:t> </a:t>
            </a:r>
            <a:r>
              <a:rPr lang="en-US" sz="2400" dirty="0" smtClean="0">
                <a:latin typeface="Calibri" panose="020F0502020204030204" pitchFamily="34" charset="0"/>
                <a:ea typeface="Times New Roman" panose="02020603050405020304" pitchFamily="18" charset="0"/>
              </a:rPr>
              <a:t>        too</a:t>
            </a:r>
            <a:r>
              <a:rPr lang="en-US" sz="2400" dirty="0">
                <a:latin typeface="Calibri" panose="020F0502020204030204" pitchFamily="34" charset="0"/>
                <a:ea typeface="Times New Roman" panose="02020603050405020304" pitchFamily="18" charset="0"/>
              </a:rPr>
              <a:t>... as they don’t </a:t>
            </a:r>
            <a:r>
              <a:rPr lang="en-US" sz="2400" dirty="0" smtClean="0">
                <a:latin typeface="Calibri" panose="020F0502020204030204" pitchFamily="34" charset="0"/>
                <a:ea typeface="Times New Roman" panose="02020603050405020304" pitchFamily="18" charset="0"/>
              </a:rPr>
              <a:t>know </a:t>
            </a:r>
            <a:r>
              <a:rPr lang="en-US" sz="2400" dirty="0">
                <a:latin typeface="Calibri" panose="020F0502020204030204" pitchFamily="34" charset="0"/>
                <a:ea typeface="Times New Roman" panose="02020603050405020304" pitchFamily="18" charset="0"/>
              </a:rPr>
              <a:t>got such method</a:t>
            </a:r>
            <a:r>
              <a:rPr lang="en-US" sz="2400" dirty="0" smtClean="0">
                <a:latin typeface="Calibri" panose="020F0502020204030204" pitchFamily="34" charset="0"/>
                <a:ea typeface="Times New Roman" panose="02020603050405020304" pitchFamily="18" charset="0"/>
              </a:rPr>
              <a:t>.</a:t>
            </a:r>
          </a:p>
          <a:p>
            <a:pPr lvl="0" algn="just">
              <a:spcAft>
                <a:spcPts val="800"/>
              </a:spcAft>
            </a:pPr>
            <a:endParaRPr lang="en-MY" sz="2400" dirty="0">
              <a:latin typeface="Times New Roman" panose="02020603050405020304" pitchFamily="18" charset="0"/>
              <a:ea typeface="SimSun" panose="02010600030101010101" pitchFamily="2" charset="-122"/>
            </a:endParaRPr>
          </a:p>
          <a:p>
            <a:pPr marL="342900" lvl="0" indent="-342900" algn="just">
              <a:lnSpc>
                <a:spcPct val="105000"/>
              </a:lnSpc>
              <a:spcAft>
                <a:spcPts val="800"/>
              </a:spcAft>
              <a:buFont typeface="Calibri" panose="020F0502020204030204" pitchFamily="34" charset="0"/>
              <a:buChar char="-"/>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Sundry </a:t>
            </a:r>
            <a:r>
              <a:rPr lang="en-US" sz="2400" dirty="0">
                <a:latin typeface="Calibri" panose="020F0502020204030204" pitchFamily="34" charset="0"/>
                <a:ea typeface="Times New Roman" panose="02020603050405020304" pitchFamily="18" charset="0"/>
                <a:cs typeface="Times New Roman" panose="02020603050405020304" pitchFamily="18" charset="0"/>
              </a:rPr>
              <a:t>expenses was incorporated before TFM was open up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p>
          <a:p>
            <a:pPr lvl="0" algn="just">
              <a:lnSpc>
                <a:spcPct val="105000"/>
              </a:lnSpc>
              <a:spcAft>
                <a:spcPts val="800"/>
              </a:spcAft>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for </a:t>
            </a:r>
            <a:r>
              <a:rPr lang="en-US" sz="2400" dirty="0">
                <a:latin typeface="Calibri" panose="020F0502020204030204" pitchFamily="34" charset="0"/>
                <a:ea typeface="Times New Roman" panose="02020603050405020304" pitchFamily="18" charset="0"/>
                <a:cs typeface="Times New Roman" panose="02020603050405020304" pitchFamily="18" charset="0"/>
              </a:rPr>
              <a:t>GST entries.  It was provided to allow user to enter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p>
          <a:p>
            <a:pPr lvl="0" algn="just">
              <a:lnSpc>
                <a:spcPct val="105000"/>
              </a:lnSpc>
              <a:spcAft>
                <a:spcPts val="8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expenses </a:t>
            </a:r>
            <a:r>
              <a:rPr lang="en-US" sz="2400" dirty="0">
                <a:latin typeface="Calibri" panose="020F0502020204030204" pitchFamily="34" charset="0"/>
                <a:ea typeface="Times New Roman" panose="02020603050405020304" pitchFamily="18" charset="0"/>
                <a:cs typeface="Times New Roman" panose="02020603050405020304" pitchFamily="18" charset="0"/>
              </a:rPr>
              <a:t>without the need to maintain supplier master.  </a:t>
            </a:r>
            <a:endParaRPr lang="en-US" sz="24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5000"/>
              </a:lnSpc>
              <a:spcAft>
                <a:spcPts val="8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Now</a:t>
            </a:r>
            <a:r>
              <a:rPr lang="en-US" sz="2400" dirty="0">
                <a:latin typeface="Calibri" panose="020F0502020204030204" pitchFamily="34" charset="0"/>
                <a:ea typeface="Times New Roman" panose="02020603050405020304" pitchFamily="18" charset="0"/>
                <a:cs typeface="Times New Roman" panose="02020603050405020304" pitchFamily="18" charset="0"/>
              </a:rPr>
              <a:t>, user has the flexibility of entering sundry expenses via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p>
          <a:p>
            <a:pPr lvl="0" algn="just">
              <a:lnSpc>
                <a:spcPct val="105000"/>
              </a:lnSpc>
              <a:spcAft>
                <a:spcPts val="8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Sundry </a:t>
            </a:r>
            <a:r>
              <a:rPr lang="en-US" sz="2400" dirty="0">
                <a:latin typeface="Calibri" panose="020F0502020204030204" pitchFamily="34" charset="0"/>
                <a:ea typeface="Times New Roman" panose="02020603050405020304" pitchFamily="18" charset="0"/>
                <a:cs typeface="Times New Roman" panose="02020603050405020304" pitchFamily="18" charset="0"/>
              </a:rPr>
              <a:t>Expenses option or via TFM which they are very </a:t>
            </a:r>
            <a:endParaRPr lang="en-US" sz="24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5000"/>
              </a:lnSpc>
              <a:spcAft>
                <a:spcPts val="8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familiar </a:t>
            </a:r>
            <a:r>
              <a:rPr lang="en-US" sz="2400" dirty="0">
                <a:latin typeface="Calibri" panose="020F0502020204030204" pitchFamily="34" charset="0"/>
                <a:ea typeface="Times New Roman" panose="02020603050405020304" pitchFamily="18" charset="0"/>
                <a:cs typeface="Times New Roman" panose="02020603050405020304" pitchFamily="18" charset="0"/>
              </a:rPr>
              <a:t>with</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MY"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9772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37</a:t>
            </a:fld>
            <a:endParaRPr lang="en-GB"/>
          </a:p>
        </p:txBody>
      </p:sp>
      <p:sp>
        <p:nvSpPr>
          <p:cNvPr id="7" name="Rectangle 6"/>
          <p:cNvSpPr/>
          <p:nvPr/>
        </p:nvSpPr>
        <p:spPr>
          <a:xfrm>
            <a:off x="417091" y="1802759"/>
            <a:ext cx="8247062" cy="1728487"/>
          </a:xfrm>
          <a:prstGeom prst="rect">
            <a:avLst/>
          </a:prstGeom>
        </p:spPr>
        <p:txBody>
          <a:bodyPr wrap="square">
            <a:spAutoFit/>
          </a:bodyPr>
          <a:lstStyle/>
          <a:p>
            <a:pPr marL="342900" lvl="0" indent="-342900">
              <a:lnSpc>
                <a:spcPct val="105000"/>
              </a:lnSpc>
              <a:spcAft>
                <a:spcPts val="800"/>
              </a:spcAft>
              <a:buFont typeface="Calibri" panose="020F0502020204030204" pitchFamily="34" charset="0"/>
              <a:buChar char="-"/>
            </a:pPr>
            <a:r>
              <a:rPr lang="en-US" sz="2400" b="1" dirty="0">
                <a:latin typeface="Calibri" panose="020F0502020204030204" pitchFamily="34" charset="0"/>
                <a:ea typeface="Times New Roman" panose="02020603050405020304" pitchFamily="18" charset="0"/>
                <a:cs typeface="Times New Roman" panose="02020603050405020304" pitchFamily="18" charset="0"/>
              </a:rPr>
              <a:t>To use Sundry Expenses option, user must first do the GL account mapping as </a:t>
            </a:r>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below:</a:t>
            </a:r>
            <a:endParaRPr lang="en-MY"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5000"/>
              </a:lnSpc>
              <a:spcAft>
                <a:spcPts val="800"/>
              </a:spcAft>
            </a:pPr>
            <a:r>
              <a:rPr lang="en-US" sz="2400" dirty="0" err="1" smtClean="0">
                <a:latin typeface="Calibri" panose="020F0502020204030204" pitchFamily="34" charset="0"/>
                <a:ea typeface="Times New Roman" panose="02020603050405020304" pitchFamily="18" charset="0"/>
              </a:rPr>
              <a:t>SageUBS</a:t>
            </a:r>
            <a:r>
              <a:rPr lang="en-US" sz="2400" dirty="0" smtClean="0">
                <a:latin typeface="Calibri" panose="020F0502020204030204" pitchFamily="34" charset="0"/>
                <a:ea typeface="Times New Roman" panose="02020603050405020304" pitchFamily="18" charset="0"/>
              </a:rPr>
              <a:t> </a:t>
            </a:r>
            <a:r>
              <a:rPr lang="en-US" sz="2400" dirty="0">
                <a:latin typeface="Times New Roman" panose="02020603050405020304" pitchFamily="18" charset="0"/>
                <a:ea typeface="SimSun" panose="02010600030101010101" pitchFamily="2" charset="-122"/>
              </a:rPr>
              <a:t>- </a:t>
            </a:r>
            <a:r>
              <a:rPr lang="en-US" sz="2400" i="1" dirty="0">
                <a:latin typeface="Calibri" panose="020F0502020204030204" pitchFamily="34" charset="0"/>
                <a:ea typeface="Times New Roman" panose="02020603050405020304" pitchFamily="18" charset="0"/>
              </a:rPr>
              <a:t>Accounting </a:t>
            </a:r>
            <a:r>
              <a:rPr lang="en-US" sz="2400" dirty="0">
                <a:latin typeface="Times New Roman" panose="02020603050405020304" pitchFamily="18" charset="0"/>
                <a:ea typeface="SimSun" panose="02010600030101010101" pitchFamily="2" charset="-122"/>
                <a:sym typeface="Wingdings" panose="05000000000000000000" pitchFamily="2" charset="2"/>
              </a:rPr>
              <a:t></a:t>
            </a:r>
            <a:r>
              <a:rPr lang="en-US" sz="2400" i="1" dirty="0">
                <a:latin typeface="Calibri" panose="020F0502020204030204" pitchFamily="34" charset="0"/>
                <a:ea typeface="Times New Roman" panose="02020603050405020304" pitchFamily="18" charset="0"/>
              </a:rPr>
              <a:t> General </a:t>
            </a:r>
            <a:r>
              <a:rPr lang="en-US" sz="2400" dirty="0">
                <a:latin typeface="Times New Roman" panose="02020603050405020304" pitchFamily="18" charset="0"/>
                <a:ea typeface="SimSun" panose="02010600030101010101" pitchFamily="2" charset="-122"/>
                <a:sym typeface="Wingdings" panose="05000000000000000000" pitchFamily="2" charset="2"/>
              </a:rPr>
              <a:t></a:t>
            </a:r>
            <a:r>
              <a:rPr lang="en-US" sz="2400" i="1" dirty="0">
                <a:latin typeface="Calibri" panose="020F0502020204030204" pitchFamily="34" charset="0"/>
                <a:ea typeface="Times New Roman" panose="02020603050405020304" pitchFamily="18" charset="0"/>
              </a:rPr>
              <a:t> Miscellaneous File  </a:t>
            </a:r>
            <a:r>
              <a:rPr lang="en-US" sz="2400" dirty="0">
                <a:latin typeface="Times New Roman" panose="02020603050405020304" pitchFamily="18" charset="0"/>
                <a:ea typeface="SimSun" panose="02010600030101010101" pitchFamily="2" charset="-122"/>
                <a:sym typeface="Wingdings" panose="05000000000000000000" pitchFamily="2" charset="2"/>
              </a:rPr>
              <a:t></a:t>
            </a:r>
            <a:r>
              <a:rPr lang="en-US" sz="2400" i="1" dirty="0">
                <a:latin typeface="Calibri" panose="020F0502020204030204" pitchFamily="34" charset="0"/>
                <a:ea typeface="Times New Roman" panose="02020603050405020304" pitchFamily="18" charset="0"/>
              </a:rPr>
              <a:t> Tax Code Maintenance</a:t>
            </a:r>
            <a:endParaRPr lang="en-MY" sz="2400" dirty="0">
              <a:effectLst/>
              <a:latin typeface="Times New Roman" panose="02020603050405020304" pitchFamily="18" charset="0"/>
              <a:ea typeface="SimSun" panose="02010600030101010101" pitchFamily="2" charset="-122"/>
            </a:endParaRPr>
          </a:p>
        </p:txBody>
      </p:sp>
      <p:sp>
        <p:nvSpPr>
          <p:cNvPr id="8" name="TextBox 7"/>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77516" y="3612490"/>
            <a:ext cx="8086637" cy="2595805"/>
          </a:xfrm>
          <a:prstGeom prst="rect">
            <a:avLst/>
          </a:prstGeom>
          <a:noFill/>
          <a:ln>
            <a:noFill/>
          </a:ln>
        </p:spPr>
      </p:pic>
    </p:spTree>
    <p:extLst>
      <p:ext uri="{BB962C8B-B14F-4D97-AF65-F5344CB8AC3E}">
        <p14:creationId xmlns:p14="http://schemas.microsoft.com/office/powerpoint/2010/main" val="19119673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38</a:t>
            </a:fld>
            <a:endParaRPr lang="en-GB"/>
          </a:p>
        </p:txBody>
      </p:sp>
      <p:sp>
        <p:nvSpPr>
          <p:cNvPr id="7" name="Rectangle 6"/>
          <p:cNvSpPr/>
          <p:nvPr/>
        </p:nvSpPr>
        <p:spPr>
          <a:xfrm>
            <a:off x="450849" y="1789406"/>
            <a:ext cx="8247063" cy="1358321"/>
          </a:xfrm>
          <a:prstGeom prst="rect">
            <a:avLst/>
          </a:prstGeom>
        </p:spPr>
        <p:txBody>
          <a:bodyPr wrap="square">
            <a:spAutoFit/>
          </a:bodyPr>
          <a:lstStyle/>
          <a:p>
            <a:pPr marL="342900" lvl="0" indent="-342900">
              <a:lnSpc>
                <a:spcPct val="105000"/>
              </a:lnSpc>
              <a:spcAft>
                <a:spcPts val="800"/>
              </a:spcAft>
              <a:buFont typeface="Calibri" panose="020F0502020204030204" pitchFamily="34" charset="0"/>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After that, access Sundry Expenses option via </a:t>
            </a:r>
            <a:endParaRPr lang="en-MY" sz="2400" dirty="0">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nSpc>
                <a:spcPct val="105000"/>
              </a:lnSpc>
              <a:spcAft>
                <a:spcPts val="800"/>
              </a:spcAft>
              <a:buFont typeface="+mj-lt"/>
              <a:buAutoNum type="romanLcPeriod"/>
            </a:pPr>
            <a:r>
              <a:rPr lang="en-US" sz="2400" b="1" dirty="0" err="1">
                <a:latin typeface="Calibri" panose="020F0502020204030204" pitchFamily="34" charset="0"/>
                <a:ea typeface="Times New Roman" panose="02020603050405020304" pitchFamily="18" charset="0"/>
              </a:rPr>
              <a:t>SageUBS</a:t>
            </a:r>
            <a:r>
              <a:rPr lang="en-US" sz="2400" b="1" dirty="0">
                <a:latin typeface="Calibri" panose="020F0502020204030204" pitchFamily="34" charset="0"/>
                <a:ea typeface="Times New Roman" panose="02020603050405020304" pitchFamily="18" charset="0"/>
              </a:rPr>
              <a:t> </a:t>
            </a:r>
            <a:r>
              <a:rPr lang="en-US" sz="2400" b="1" dirty="0">
                <a:latin typeface="Times New Roman" panose="02020603050405020304" pitchFamily="18" charset="0"/>
                <a:ea typeface="SimSun" panose="02010600030101010101" pitchFamily="2" charset="-122"/>
              </a:rPr>
              <a:t>- </a:t>
            </a:r>
            <a:r>
              <a:rPr lang="en-US" sz="2400" b="1" i="1" dirty="0">
                <a:latin typeface="Calibri" panose="020F0502020204030204" pitchFamily="34" charset="0"/>
                <a:ea typeface="Times New Roman" panose="02020603050405020304" pitchFamily="18" charset="0"/>
              </a:rPr>
              <a:t>Accounting </a:t>
            </a:r>
            <a:r>
              <a:rPr lang="en-US" sz="2400" b="1" i="1" dirty="0">
                <a:latin typeface="Calibri" panose="020F0502020204030204" pitchFamily="34" charset="0"/>
                <a:ea typeface="Times New Roman" panose="02020603050405020304" pitchFamily="18" charset="0"/>
                <a:sym typeface="Wingdings" panose="05000000000000000000" pitchFamily="2" charset="2"/>
              </a:rPr>
              <a:t></a:t>
            </a:r>
            <a:r>
              <a:rPr lang="en-US" sz="2400" b="1" i="1" dirty="0">
                <a:latin typeface="Calibri" panose="020F0502020204030204" pitchFamily="34" charset="0"/>
                <a:ea typeface="Times New Roman" panose="02020603050405020304" pitchFamily="18" charset="0"/>
              </a:rPr>
              <a:t> Transaction </a:t>
            </a:r>
            <a:r>
              <a:rPr lang="en-US" sz="2400" b="1" i="1" dirty="0">
                <a:latin typeface="Calibri" panose="020F0502020204030204" pitchFamily="34" charset="0"/>
                <a:ea typeface="Times New Roman" panose="02020603050405020304" pitchFamily="18" charset="0"/>
                <a:sym typeface="Wingdings" panose="05000000000000000000" pitchFamily="2" charset="2"/>
              </a:rPr>
              <a:t></a:t>
            </a:r>
            <a:r>
              <a:rPr lang="en-US" sz="2400" b="1" i="1" dirty="0">
                <a:latin typeface="Calibri" panose="020F0502020204030204" pitchFamily="34" charset="0"/>
                <a:ea typeface="Times New Roman" panose="02020603050405020304" pitchFamily="18" charset="0"/>
              </a:rPr>
              <a:t> Payment </a:t>
            </a:r>
            <a:r>
              <a:rPr lang="en-US" sz="2400" b="1" i="1" dirty="0">
                <a:latin typeface="Calibri" panose="020F0502020204030204" pitchFamily="34" charset="0"/>
                <a:ea typeface="Times New Roman" panose="02020603050405020304" pitchFamily="18" charset="0"/>
                <a:sym typeface="Wingdings" panose="05000000000000000000" pitchFamily="2" charset="2"/>
              </a:rPr>
              <a:t></a:t>
            </a:r>
            <a:r>
              <a:rPr lang="en-US" sz="2400" b="1" i="1" dirty="0">
                <a:latin typeface="Calibri" panose="020F0502020204030204" pitchFamily="34" charset="0"/>
                <a:ea typeface="Times New Roman" panose="02020603050405020304" pitchFamily="18" charset="0"/>
              </a:rPr>
              <a:t> Sundry Expenses</a:t>
            </a:r>
            <a:endParaRPr lang="en-MY" sz="2400" b="1" dirty="0">
              <a:effectLst/>
              <a:latin typeface="Times New Roman" panose="02020603050405020304" pitchFamily="18" charset="0"/>
              <a:ea typeface="SimSun" panose="02010600030101010101" pitchFamily="2" charset="-122"/>
            </a:endParaRPr>
          </a:p>
        </p:txBody>
      </p:sp>
      <p:sp>
        <p:nvSpPr>
          <p:cNvPr id="8" name="TextBox 7"/>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493165" y="3147727"/>
            <a:ext cx="5063878" cy="3149050"/>
          </a:xfrm>
          <a:prstGeom prst="rect">
            <a:avLst/>
          </a:prstGeom>
          <a:noFill/>
          <a:ln>
            <a:noFill/>
          </a:ln>
        </p:spPr>
      </p:pic>
    </p:spTree>
    <p:extLst>
      <p:ext uri="{BB962C8B-B14F-4D97-AF65-F5344CB8AC3E}">
        <p14:creationId xmlns:p14="http://schemas.microsoft.com/office/powerpoint/2010/main" val="24634661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39</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8" name="TextBox 7"/>
          <p:cNvSpPr txBox="1"/>
          <p:nvPr/>
        </p:nvSpPr>
        <p:spPr>
          <a:xfrm>
            <a:off x="450850" y="1892971"/>
            <a:ext cx="8247063" cy="2492990"/>
          </a:xfrm>
          <a:prstGeom prst="rect">
            <a:avLst/>
          </a:prstGeom>
          <a:noFill/>
        </p:spPr>
        <p:txBody>
          <a:bodyPr wrap="square" rtlCol="0">
            <a:spAutoFit/>
          </a:bodyPr>
          <a:lstStyle/>
          <a:p>
            <a:r>
              <a:rPr lang="en-US" sz="2400" dirty="0" smtClean="0"/>
              <a:t>If user want to key in by using TFM, please refer to the link below on how to key in the transaction.</a:t>
            </a:r>
          </a:p>
          <a:p>
            <a:endParaRPr lang="en-US" sz="2400" dirty="0" smtClean="0"/>
          </a:p>
          <a:p>
            <a:r>
              <a:rPr lang="en-US" sz="2400" u="sng" dirty="0">
                <a:solidFill>
                  <a:srgbClr val="0563C1"/>
                </a:solidFill>
                <a:latin typeface="Calibri" panose="020F0502020204030204" pitchFamily="34" charset="0"/>
                <a:ea typeface="Times New Roman" panose="02020603050405020304" pitchFamily="18" charset="0"/>
                <a:hlinkClick r:id="rId2"/>
              </a:rPr>
              <a:t>http://knowledge.sage.my/index.php?/article/AA-05617/0/Sage-UBS-Transaction-File-Maintenance.html</a:t>
            </a:r>
            <a:endParaRPr lang="en-MY" sz="2400" dirty="0"/>
          </a:p>
          <a:p>
            <a:endParaRPr lang="en-US" dirty="0"/>
          </a:p>
          <a:p>
            <a:endParaRPr lang="en-MY" dirty="0"/>
          </a:p>
        </p:txBody>
      </p:sp>
    </p:spTree>
    <p:extLst>
      <p:ext uri="{BB962C8B-B14F-4D97-AF65-F5344CB8AC3E}">
        <p14:creationId xmlns:p14="http://schemas.microsoft.com/office/powerpoint/2010/main" val="413859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Part 1 | Setup</a:t>
            </a:r>
            <a:br>
              <a:rPr lang="en-US" dirty="0" smtClean="0"/>
            </a:br>
            <a:r>
              <a:rPr lang="en-US" dirty="0" smtClean="0">
                <a:solidFill>
                  <a:schemeClr val="bg1">
                    <a:lumMod val="50000"/>
                  </a:schemeClr>
                </a:solidFill>
                <a:latin typeface="Foco" panose="020B0504050202020203" pitchFamily="34" charset="0"/>
              </a:rPr>
              <a:t>Taxable period</a:t>
            </a:r>
            <a:endParaRPr lang="en-US" dirty="0">
              <a:solidFill>
                <a:schemeClr val="bg1">
                  <a:lumMod val="50000"/>
                </a:schemeClr>
              </a:solidFill>
              <a:latin typeface="Foco" panose="020B0504050202020203" pitchFamily="34" charset="0"/>
            </a:endParaRPr>
          </a:p>
        </p:txBody>
      </p:sp>
      <p:pic>
        <p:nvPicPr>
          <p:cNvPr id="7" name="Content Placeholder 6"/>
          <p:cNvPicPr>
            <a:picLocks noGrp="1" noChangeAspect="1"/>
          </p:cNvPicPr>
          <p:nvPr>
            <p:ph idx="1"/>
          </p:nvPr>
        </p:nvPicPr>
        <p:blipFill>
          <a:blip r:embed="rId3"/>
          <a:stretch>
            <a:fillRect/>
          </a:stretch>
        </p:blipFill>
        <p:spPr>
          <a:xfrm>
            <a:off x="1754696" y="1904429"/>
            <a:ext cx="5791200" cy="895350"/>
          </a:xfrm>
          <a:prstGeom prst="rect">
            <a:avLst/>
          </a:prstGeom>
        </p:spPr>
      </p:pic>
      <p:sp>
        <p:nvSpPr>
          <p:cNvPr id="4" name="Date Placeholder 3"/>
          <p:cNvSpPr>
            <a:spLocks noGrp="1"/>
          </p:cNvSpPr>
          <p:nvPr>
            <p:ph type="dt" sz="half" idx="10"/>
          </p:nvPr>
        </p:nvSpPr>
        <p:spPr/>
        <p:txBody>
          <a:bodyPr/>
          <a:lstStyle/>
          <a:p>
            <a:fld id="{1B096C70-308B-4D85-811E-4B2980351928}"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4</a:t>
            </a:fld>
            <a:endParaRPr lang="en-GB"/>
          </a:p>
        </p:txBody>
      </p:sp>
      <p:pic>
        <p:nvPicPr>
          <p:cNvPr id="8" name="Picture 7"/>
          <p:cNvPicPr>
            <a:picLocks noChangeAspect="1"/>
          </p:cNvPicPr>
          <p:nvPr/>
        </p:nvPicPr>
        <p:blipFill>
          <a:blip r:embed="rId4"/>
          <a:stretch>
            <a:fillRect/>
          </a:stretch>
        </p:blipFill>
        <p:spPr>
          <a:xfrm>
            <a:off x="2565675" y="2988183"/>
            <a:ext cx="3838026" cy="3200399"/>
          </a:xfrm>
          <a:prstGeom prst="rect">
            <a:avLst/>
          </a:prstGeom>
        </p:spPr>
      </p:pic>
    </p:spTree>
    <p:extLst>
      <p:ext uri="{BB962C8B-B14F-4D97-AF65-F5344CB8AC3E}">
        <p14:creationId xmlns:p14="http://schemas.microsoft.com/office/powerpoint/2010/main" val="25469940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40</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2" name="Rectangle 2"/>
          <p:cNvSpPr>
            <a:spLocks noChangeArrowheads="1"/>
          </p:cNvSpPr>
          <p:nvPr/>
        </p:nvSpPr>
        <p:spPr bwMode="auto">
          <a:xfrm>
            <a:off x="-559149" y="1820094"/>
            <a:ext cx="76480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Sage50 </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8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Accounting </a:t>
            </a:r>
            <a:r>
              <a:rPr kumimoji="0" lang="en-US" altLang="en-US" sz="28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28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Payment </a:t>
            </a:r>
            <a:r>
              <a:rPr kumimoji="0" lang="en-US" altLang="en-US" sz="28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28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General</a:t>
            </a:r>
            <a:endParaRPr kumimoji="0" lang="en-US" altLang="en-US" sz="2800" b="1"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endParaRPr>
          </a:p>
        </p:txBody>
      </p:sp>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91" y="2661907"/>
            <a:ext cx="8134607" cy="3273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88691" y="46874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MY"/>
          </a:p>
        </p:txBody>
      </p:sp>
    </p:spTree>
    <p:extLst>
      <p:ext uri="{BB962C8B-B14F-4D97-AF65-F5344CB8AC3E}">
        <p14:creationId xmlns:p14="http://schemas.microsoft.com/office/powerpoint/2010/main" val="5947777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41</a:t>
            </a:fld>
            <a:endParaRPr lang="en-GB"/>
          </a:p>
        </p:txBody>
      </p:sp>
      <p:sp>
        <p:nvSpPr>
          <p:cNvPr id="7" name="Rectangle 6"/>
          <p:cNvSpPr/>
          <p:nvPr/>
        </p:nvSpPr>
        <p:spPr>
          <a:xfrm>
            <a:off x="450850" y="1811828"/>
            <a:ext cx="8388349" cy="4606902"/>
          </a:xfrm>
          <a:prstGeom prst="rect">
            <a:avLst/>
          </a:prstGeom>
        </p:spPr>
        <p:txBody>
          <a:bodyPr wrap="square">
            <a:spAutoFit/>
          </a:bodyPr>
          <a:lstStyle/>
          <a:p>
            <a:pPr lvl="0" algn="just">
              <a:lnSpc>
                <a:spcPct val="105000"/>
              </a:lnSpc>
              <a:spcAft>
                <a:spcPts val="800"/>
              </a:spcAft>
            </a:pPr>
            <a:r>
              <a:rPr lang="en-US" sz="2400" dirty="0" smtClean="0">
                <a:latin typeface="Calibri" panose="020F0502020204030204" pitchFamily="34" charset="0"/>
                <a:ea typeface="Times New Roman" panose="02020603050405020304" pitchFamily="18" charset="0"/>
              </a:rPr>
              <a:t>Q3)  Capital </a:t>
            </a:r>
            <a:r>
              <a:rPr lang="en-US" sz="2400" dirty="0">
                <a:latin typeface="Calibri" panose="020F0502020204030204" pitchFamily="34" charset="0"/>
                <a:ea typeface="Times New Roman" panose="02020603050405020304" pitchFamily="18" charset="0"/>
              </a:rPr>
              <a:t>goods acquired is a topic not many People know. </a:t>
            </a:r>
            <a:endParaRPr lang="en-US" sz="2400" dirty="0" smtClean="0">
              <a:latin typeface="Calibri" panose="020F0502020204030204" pitchFamily="34" charset="0"/>
              <a:ea typeface="Times New Roman" panose="02020603050405020304" pitchFamily="18" charset="0"/>
            </a:endParaRPr>
          </a:p>
          <a:p>
            <a:pPr lvl="0" algn="just">
              <a:lnSpc>
                <a:spcPct val="105000"/>
              </a:lnSpc>
              <a:spcAft>
                <a:spcPts val="800"/>
              </a:spcAft>
            </a:pPr>
            <a:endParaRPr lang="en-MY" sz="1400" dirty="0">
              <a:latin typeface="Times New Roman" panose="02020603050405020304" pitchFamily="18" charset="0"/>
              <a:ea typeface="SimSun" panose="02010600030101010101" pitchFamily="2" charset="-122"/>
            </a:endParaRPr>
          </a:p>
          <a:p>
            <a:pPr marL="342900" lvl="0" indent="-342900" algn="just">
              <a:lnSpc>
                <a:spcPct val="105000"/>
              </a:lnSpc>
              <a:spcAft>
                <a:spcPts val="800"/>
              </a:spcAft>
              <a:buFont typeface="Calibri" panose="020F0502020204030204" pitchFamily="34" charset="0"/>
              <a:buChar char="-"/>
            </a:pP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Fixed assets purchased solely for business usage fulfill the criteria of Capital Goods.  You will be required to maintain capital goods via Periodic </a:t>
            </a: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Capital Goods </a:t>
            </a: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Maintain Capital Goods function so that it can be recorded correctly om Item #16 of the GST-03 </a:t>
            </a:r>
            <a:r>
              <a:rPr lang="en-US" sz="2400" dirty="0" smtClean="0">
                <a:solidFill>
                  <a:srgbClr val="7030A0"/>
                </a:solidFill>
                <a:latin typeface="Calibri" panose="020F0502020204030204" pitchFamily="34" charset="0"/>
                <a:ea typeface="Times New Roman" panose="02020603050405020304" pitchFamily="18" charset="0"/>
                <a:cs typeface="Times New Roman" panose="02020603050405020304" pitchFamily="18" charset="0"/>
              </a:rPr>
              <a:t>Return</a:t>
            </a:r>
          </a:p>
          <a:p>
            <a:pPr lvl="0" algn="just">
              <a:lnSpc>
                <a:spcPct val="105000"/>
              </a:lnSpc>
              <a:spcAft>
                <a:spcPts val="800"/>
              </a:spcAft>
            </a:pPr>
            <a:endParaRPr lang="en-MY"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5000"/>
              </a:lnSpc>
              <a:spcAft>
                <a:spcPts val="800"/>
              </a:spcAft>
              <a:buFont typeface="Calibri" panose="020F0502020204030204" pitchFamily="34" charset="0"/>
              <a:buChar char="-"/>
            </a:pP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Note that Car purchased for director’s usage is not capital goods as it does not contribute to the business running / operations.</a:t>
            </a:r>
            <a:endParaRPr lang="en-MY"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Tree>
    <p:extLst>
      <p:ext uri="{BB962C8B-B14F-4D97-AF65-F5344CB8AC3E}">
        <p14:creationId xmlns:p14="http://schemas.microsoft.com/office/powerpoint/2010/main" val="37006079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42</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8" name="Rectangle 7"/>
          <p:cNvSpPr/>
          <p:nvPr/>
        </p:nvSpPr>
        <p:spPr>
          <a:xfrm>
            <a:off x="450851" y="1770228"/>
            <a:ext cx="8247062" cy="1358321"/>
          </a:xfrm>
          <a:prstGeom prst="rect">
            <a:avLst/>
          </a:prstGeom>
        </p:spPr>
        <p:txBody>
          <a:bodyPr wrap="square">
            <a:spAutoFit/>
          </a:bodyPr>
          <a:lstStyle/>
          <a:p>
            <a:pPr lvl="0">
              <a:lnSpc>
                <a:spcPct val="105000"/>
              </a:lnSpc>
              <a:spcAft>
                <a:spcPts val="800"/>
              </a:spcAft>
            </a:pPr>
            <a:r>
              <a:rPr lang="en-US" sz="2400" dirty="0" smtClean="0">
                <a:latin typeface="Calibri" panose="020F0502020204030204" pitchFamily="34" charset="0"/>
                <a:ea typeface="Times New Roman" panose="02020603050405020304" pitchFamily="18" charset="0"/>
              </a:rPr>
              <a:t>Q4)  How </a:t>
            </a:r>
            <a:r>
              <a:rPr lang="en-US" sz="2400" dirty="0">
                <a:latin typeface="Calibri" panose="020F0502020204030204" pitchFamily="34" charset="0"/>
                <a:ea typeface="Times New Roman" panose="02020603050405020304" pitchFamily="18" charset="0"/>
              </a:rPr>
              <a:t>to change tax code if use wrong tax code.</a:t>
            </a:r>
            <a:endParaRPr lang="en-MY" sz="2400" dirty="0">
              <a:latin typeface="Times New Roman" panose="02020603050405020304" pitchFamily="18" charset="0"/>
              <a:ea typeface="SimSun" panose="02010600030101010101" pitchFamily="2" charset="-122"/>
            </a:endParaRPr>
          </a:p>
          <a:p>
            <a:pPr marL="342900" lvl="0" indent="-342900">
              <a:lnSpc>
                <a:spcPct val="105000"/>
              </a:lnSpc>
              <a:spcAft>
                <a:spcPts val="800"/>
              </a:spcAft>
              <a:buFont typeface="Calibri" panose="020F0502020204030204" pitchFamily="34" charset="0"/>
              <a:buChar char="-"/>
            </a:pP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Please advise user go to </a:t>
            </a:r>
            <a:r>
              <a:rPr lang="en-US" sz="2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Accounting </a:t>
            </a:r>
            <a:r>
              <a:rPr lang="en-US" sz="2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Reports </a:t>
            </a:r>
            <a:r>
              <a:rPr lang="en-US" sz="2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Goods And Service Tax </a:t>
            </a:r>
            <a:r>
              <a:rPr lang="en-US" sz="2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Check GST Transaction Code</a:t>
            </a:r>
            <a:endParaRPr lang="en-MY"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778164" y="3113095"/>
            <a:ext cx="5019511" cy="2613937"/>
          </a:xfrm>
          <a:prstGeom prst="rect">
            <a:avLst/>
          </a:prstGeom>
          <a:noFill/>
          <a:ln>
            <a:noFill/>
          </a:ln>
        </p:spPr>
      </p:pic>
      <p:sp>
        <p:nvSpPr>
          <p:cNvPr id="10" name="Rectangle 9"/>
          <p:cNvSpPr/>
          <p:nvPr/>
        </p:nvSpPr>
        <p:spPr>
          <a:xfrm>
            <a:off x="-210015" y="5740318"/>
            <a:ext cx="9004180" cy="646331"/>
          </a:xfrm>
          <a:prstGeom prst="rect">
            <a:avLst/>
          </a:prstGeom>
        </p:spPr>
        <p:txBody>
          <a:bodyPr wrap="square">
            <a:spAutoFit/>
          </a:bodyPr>
          <a:lstStyle/>
          <a:p>
            <a:pPr marL="678815">
              <a:spcAft>
                <a:spcPts val="0"/>
              </a:spcAft>
            </a:pPr>
            <a:r>
              <a:rPr lang="en-US" dirty="0">
                <a:solidFill>
                  <a:srgbClr val="FF0000"/>
                </a:solidFill>
                <a:latin typeface="Calibri" panose="020F0502020204030204" pitchFamily="34" charset="0"/>
                <a:ea typeface="Times New Roman" panose="02020603050405020304" pitchFamily="18" charset="0"/>
              </a:rPr>
              <a:t>*Please note that changes will apply ONLY at Accounting but I&amp;B will remain the same.  The proper way of adjustment for POSTED bills should be Credit Note or Debit Note.</a:t>
            </a:r>
            <a:endParaRPr lang="en-MY"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757047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43</a:t>
            </a:fld>
            <a:endParaRPr lang="en-GB"/>
          </a:p>
        </p:txBody>
      </p:sp>
      <p:sp>
        <p:nvSpPr>
          <p:cNvPr id="2" name="Rectangle 1"/>
          <p:cNvSpPr/>
          <p:nvPr/>
        </p:nvSpPr>
        <p:spPr>
          <a:xfrm>
            <a:off x="418765" y="1769180"/>
            <a:ext cx="8247063" cy="1746119"/>
          </a:xfrm>
          <a:prstGeom prst="rect">
            <a:avLst/>
          </a:prstGeom>
        </p:spPr>
        <p:txBody>
          <a:bodyPr wrap="square">
            <a:spAutoFit/>
          </a:bodyPr>
          <a:lstStyle/>
          <a:p>
            <a:pPr lvl="0">
              <a:lnSpc>
                <a:spcPct val="105000"/>
              </a:lnSpc>
              <a:spcAft>
                <a:spcPts val="800"/>
              </a:spcAft>
            </a:pPr>
            <a:r>
              <a:rPr lang="en-US" sz="2400" dirty="0" smtClean="0">
                <a:latin typeface="Calibri" panose="020F0502020204030204" pitchFamily="34" charset="0"/>
                <a:ea typeface="Times New Roman" panose="02020603050405020304" pitchFamily="18" charset="0"/>
              </a:rPr>
              <a:t>Q5) Taxable </a:t>
            </a:r>
            <a:r>
              <a:rPr lang="en-US" sz="2400" dirty="0">
                <a:latin typeface="Calibri" panose="020F0502020204030204" pitchFamily="34" charset="0"/>
                <a:ea typeface="Times New Roman" panose="02020603050405020304" pitchFamily="18" charset="0"/>
              </a:rPr>
              <a:t>Purchase need key-in for all tax code?</a:t>
            </a:r>
            <a:endParaRPr lang="en-MY" sz="2400" dirty="0">
              <a:latin typeface="Times New Roman" panose="02020603050405020304" pitchFamily="18" charset="0"/>
              <a:ea typeface="SimSun" panose="02010600030101010101" pitchFamily="2" charset="-122"/>
            </a:endParaRPr>
          </a:p>
          <a:p>
            <a:pPr marL="342900" lvl="0" indent="-342900">
              <a:lnSpc>
                <a:spcPct val="105000"/>
              </a:lnSpc>
              <a:spcAft>
                <a:spcPts val="800"/>
              </a:spcAft>
              <a:buFont typeface="Calibri" panose="020F0502020204030204" pitchFamily="34" charset="0"/>
              <a:buChar char="-"/>
            </a:pP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Please advise user to key in taxable amount in order to let system capture the correct taxable amount and show in GST report.  Example as below</a:t>
            </a:r>
            <a:endParaRPr lang="en-MY"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02105" y="3562964"/>
            <a:ext cx="7555832" cy="2814023"/>
          </a:xfrm>
          <a:prstGeom prst="rect">
            <a:avLst/>
          </a:prstGeom>
          <a:noFill/>
          <a:ln>
            <a:noFill/>
          </a:ln>
        </p:spPr>
      </p:pic>
    </p:spTree>
    <p:extLst>
      <p:ext uri="{BB962C8B-B14F-4D97-AF65-F5344CB8AC3E}">
        <p14:creationId xmlns:p14="http://schemas.microsoft.com/office/powerpoint/2010/main" val="14016541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44</a:t>
            </a:fld>
            <a:endParaRPr lang="en-GB"/>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82935" y="2037350"/>
            <a:ext cx="7538117" cy="2711116"/>
          </a:xfrm>
          <a:prstGeom prst="rect">
            <a:avLst/>
          </a:prstGeom>
          <a:noFill/>
          <a:ln>
            <a:noFill/>
          </a:ln>
        </p:spPr>
      </p:pic>
      <p:sp>
        <p:nvSpPr>
          <p:cNvPr id="8" name="TextBox 7"/>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Tree>
    <p:extLst>
      <p:ext uri="{BB962C8B-B14F-4D97-AF65-F5344CB8AC3E}">
        <p14:creationId xmlns:p14="http://schemas.microsoft.com/office/powerpoint/2010/main" val="41319956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45</a:t>
            </a:fld>
            <a:endParaRPr lang="en-GB"/>
          </a:p>
        </p:txBody>
      </p:sp>
      <p:sp>
        <p:nvSpPr>
          <p:cNvPr id="8" name="Rectangle 7"/>
          <p:cNvSpPr/>
          <p:nvPr/>
        </p:nvSpPr>
        <p:spPr>
          <a:xfrm>
            <a:off x="361156" y="1758091"/>
            <a:ext cx="8247063" cy="2145203"/>
          </a:xfrm>
          <a:prstGeom prst="rect">
            <a:avLst/>
          </a:prstGeom>
        </p:spPr>
        <p:txBody>
          <a:bodyPr wrap="square">
            <a:spAutoFit/>
          </a:bodyPr>
          <a:lstStyle/>
          <a:p>
            <a:pPr lvl="0" algn="just">
              <a:lnSpc>
                <a:spcPct val="105000"/>
              </a:lnSpc>
              <a:spcAft>
                <a:spcPts val="800"/>
              </a:spcAft>
            </a:pPr>
            <a:r>
              <a:rPr lang="en-US" sz="2400" dirty="0" smtClean="0">
                <a:latin typeface="Calibri" panose="020F0502020204030204" pitchFamily="34" charset="0"/>
                <a:ea typeface="Times New Roman" panose="02020603050405020304" pitchFamily="18" charset="0"/>
              </a:rPr>
              <a:t>Q6)   GST </a:t>
            </a:r>
            <a:r>
              <a:rPr lang="en-US" sz="2400" dirty="0">
                <a:latin typeface="Calibri" panose="020F0502020204030204" pitchFamily="34" charset="0"/>
                <a:ea typeface="Times New Roman" panose="02020603050405020304" pitchFamily="18" charset="0"/>
              </a:rPr>
              <a:t>Details at TFM Compulsory to key-in?</a:t>
            </a:r>
            <a:endParaRPr lang="en-MY" sz="2400" dirty="0">
              <a:latin typeface="Times New Roman" panose="02020603050405020304" pitchFamily="18" charset="0"/>
              <a:ea typeface="SimSun" panose="02010600030101010101" pitchFamily="2" charset="-122"/>
            </a:endParaRPr>
          </a:p>
          <a:p>
            <a:pPr marL="342900" lvl="0" indent="-342900" algn="just">
              <a:lnSpc>
                <a:spcPct val="105000"/>
              </a:lnSpc>
              <a:spcAft>
                <a:spcPts val="800"/>
              </a:spcAft>
              <a:buFont typeface="Calibri" panose="020F0502020204030204" pitchFamily="34" charset="0"/>
              <a:buChar char="-"/>
            </a:pP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Please refer to the scenario below:</a:t>
            </a:r>
            <a:endParaRPr lang="en-MY"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5000"/>
              </a:lnSpc>
              <a:spcAft>
                <a:spcPts val="800"/>
              </a:spcAft>
              <a:buFont typeface="+mj-lt"/>
              <a:buAutoNum type="romanLcParenR"/>
            </a:pPr>
            <a:r>
              <a:rPr lang="en-US" sz="2400" dirty="0">
                <a:solidFill>
                  <a:srgbClr val="7030A0"/>
                </a:solidFill>
                <a:latin typeface="Calibri" panose="020F0502020204030204" pitchFamily="34" charset="0"/>
                <a:ea typeface="Times New Roman" panose="02020603050405020304" pitchFamily="18" charset="0"/>
              </a:rPr>
              <a:t>Scenario1: Transaction with Supplier/Customer Info</a:t>
            </a:r>
            <a:endParaRPr lang="en-MY" sz="2400" dirty="0">
              <a:latin typeface="Times New Roman" panose="02020603050405020304" pitchFamily="18" charset="0"/>
              <a:ea typeface="SimSun" panose="02010600030101010101" pitchFamily="2" charset="-122"/>
            </a:endParaRPr>
          </a:p>
          <a:p>
            <a:pPr marL="742950" lvl="1" indent="-285750" algn="just">
              <a:lnSpc>
                <a:spcPct val="105000"/>
              </a:lnSpc>
              <a:spcAft>
                <a:spcPts val="800"/>
              </a:spcAft>
              <a:buFont typeface="+mj-lt"/>
              <a:buAutoNum type="alphaLcPeriod"/>
            </a:pPr>
            <a:r>
              <a:rPr lang="en-US" dirty="0">
                <a:solidFill>
                  <a:srgbClr val="7030A0"/>
                </a:solidFill>
                <a:latin typeface="Calibri" panose="020F0502020204030204" pitchFamily="34" charset="0"/>
                <a:ea typeface="Times New Roman" panose="02020603050405020304" pitchFamily="18" charset="0"/>
              </a:rPr>
              <a:t>Based on this scenario, GST details is optional for the User to key in.  This is because system will get the creditor information from the transaction.  </a:t>
            </a:r>
            <a:endParaRPr lang="en-MY" dirty="0">
              <a:effectLst/>
              <a:latin typeface="Times New Roman" panose="02020603050405020304" pitchFamily="18" charset="0"/>
              <a:ea typeface="SimSun" panose="02010600030101010101" pitchFamily="2" charset="-122"/>
            </a:endParaRPr>
          </a:p>
        </p:txBody>
      </p:sp>
      <p:sp>
        <p:nvSpPr>
          <p:cNvPr id="10" name="TextBox 9"/>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753168984"/>
              </p:ext>
            </p:extLst>
          </p:nvPr>
        </p:nvGraphicFramePr>
        <p:xfrm>
          <a:off x="324579" y="4261103"/>
          <a:ext cx="8599965" cy="1577029"/>
        </p:xfrm>
        <a:graphic>
          <a:graphicData uri="http://schemas.openxmlformats.org/drawingml/2006/table">
            <a:tbl>
              <a:tblPr firstRow="1" firstCol="1" bandRow="1">
                <a:tableStyleId>{5C22544A-7EE6-4342-B048-85BDC9FD1C3A}</a:tableStyleId>
              </a:tblPr>
              <a:tblGrid>
                <a:gridCol w="1319591"/>
                <a:gridCol w="1107672"/>
                <a:gridCol w="1289806"/>
                <a:gridCol w="1554480"/>
                <a:gridCol w="1060704"/>
                <a:gridCol w="1157022"/>
                <a:gridCol w="1110690"/>
              </a:tblGrid>
              <a:tr h="495638">
                <a:tc>
                  <a:txBody>
                    <a:bodyPr/>
                    <a:lstStyle/>
                    <a:p>
                      <a:pPr marL="457200">
                        <a:spcAft>
                          <a:spcPts val="0"/>
                        </a:spcAft>
                      </a:pPr>
                      <a:r>
                        <a:rPr lang="en-US" sz="1100">
                          <a:effectLst/>
                        </a:rPr>
                        <a:t>GL Account</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Reference No.</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Taxable Purchase</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GST Classification</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GST details</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Debit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Credit</a:t>
                      </a:r>
                      <a:endParaRPr lang="en-MY" sz="1200">
                        <a:effectLst/>
                        <a:latin typeface="Times New Roman" panose="02020603050405020304" pitchFamily="18" charset="0"/>
                        <a:ea typeface="SimSun" panose="02010600030101010101" pitchFamily="2" charset="-122"/>
                      </a:endParaRPr>
                    </a:p>
                  </a:txBody>
                  <a:tcPr marL="68580" marR="68580" marT="0" marB="0"/>
                </a:tc>
              </a:tr>
              <a:tr h="540695">
                <a:tc>
                  <a:txBody>
                    <a:bodyPr/>
                    <a:lstStyle/>
                    <a:p>
                      <a:pPr marL="457200">
                        <a:spcAft>
                          <a:spcPts val="0"/>
                        </a:spcAft>
                      </a:pPr>
                      <a:r>
                        <a:rPr lang="en-US" sz="1200">
                          <a:effectLst/>
                        </a:rPr>
                        <a:t>Purchase</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PINV 0001</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100.00</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TX</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100.00</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r>
              <a:tr h="270348">
                <a:tc>
                  <a:txBody>
                    <a:bodyPr/>
                    <a:lstStyle/>
                    <a:p>
                      <a:pPr marL="457200">
                        <a:spcAft>
                          <a:spcPts val="0"/>
                        </a:spcAft>
                      </a:pPr>
                      <a:r>
                        <a:rPr lang="en-US" sz="1200">
                          <a:effectLst/>
                        </a:rPr>
                        <a:t>Input Tax</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TX</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6.00</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r>
              <a:tr h="270348">
                <a:tc>
                  <a:txBody>
                    <a:bodyPr/>
                    <a:lstStyle/>
                    <a:p>
                      <a:pPr marL="457200">
                        <a:spcAft>
                          <a:spcPts val="0"/>
                        </a:spcAft>
                      </a:pPr>
                      <a:r>
                        <a:rPr lang="en-US" sz="1200">
                          <a:effectLst/>
                        </a:rPr>
                        <a:t>Creditor</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dirty="0">
                          <a:effectLst/>
                        </a:rPr>
                        <a:t>106.00</a:t>
                      </a:r>
                      <a:endParaRPr lang="en-MY" sz="1200" dirty="0">
                        <a:effectLst/>
                        <a:latin typeface="Times New Roman" panose="02020603050405020304" pitchFamily="18" charset="0"/>
                        <a:ea typeface="SimSun"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6181978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46</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8" name="Rectangle 7"/>
          <p:cNvSpPr/>
          <p:nvPr/>
        </p:nvSpPr>
        <p:spPr>
          <a:xfrm>
            <a:off x="344277" y="1883035"/>
            <a:ext cx="8280822" cy="1654812"/>
          </a:xfrm>
          <a:prstGeom prst="rect">
            <a:avLst/>
          </a:prstGeom>
        </p:spPr>
        <p:txBody>
          <a:bodyPr wrap="square">
            <a:spAutoFit/>
          </a:bodyPr>
          <a:lstStyle/>
          <a:p>
            <a:pPr marL="514350" lvl="0" indent="-514350">
              <a:lnSpc>
                <a:spcPct val="105000"/>
              </a:lnSpc>
              <a:spcAft>
                <a:spcPts val="800"/>
              </a:spcAft>
              <a:buAutoNum type="romanLcParenR" startAt="2"/>
            </a:pPr>
            <a:r>
              <a:rPr lang="en-US" sz="2400" dirty="0" smtClean="0">
                <a:solidFill>
                  <a:srgbClr val="7030A0"/>
                </a:solidFill>
                <a:latin typeface="Calibri" panose="020F0502020204030204" pitchFamily="34" charset="0"/>
                <a:ea typeface="Times New Roman" panose="02020603050405020304" pitchFamily="18" charset="0"/>
              </a:rPr>
              <a:t>Scenario2</a:t>
            </a:r>
            <a:r>
              <a:rPr lang="en-US" sz="2400" dirty="0">
                <a:solidFill>
                  <a:srgbClr val="7030A0"/>
                </a:solidFill>
                <a:latin typeface="Calibri" panose="020F0502020204030204" pitchFamily="34" charset="0"/>
                <a:ea typeface="Times New Roman" panose="02020603050405020304" pitchFamily="18" charset="0"/>
              </a:rPr>
              <a:t>: Transaction without Supplier/Customer Info </a:t>
            </a:r>
            <a:r>
              <a:rPr lang="en-US" sz="2400" b="1" dirty="0">
                <a:solidFill>
                  <a:srgbClr val="000000"/>
                </a:solidFill>
                <a:latin typeface="Calibri" panose="020F0502020204030204" pitchFamily="34" charset="0"/>
                <a:ea typeface="Times New Roman" panose="02020603050405020304" pitchFamily="18" charset="0"/>
              </a:rPr>
              <a:t>OR </a:t>
            </a:r>
            <a:endParaRPr lang="en-US" sz="2400" b="1" dirty="0" smtClean="0">
              <a:solidFill>
                <a:srgbClr val="000000"/>
              </a:solidFill>
              <a:latin typeface="Calibri" panose="020F0502020204030204" pitchFamily="34" charset="0"/>
              <a:ea typeface="Times New Roman" panose="02020603050405020304" pitchFamily="18" charset="0"/>
            </a:endParaRPr>
          </a:p>
          <a:p>
            <a:pPr lvl="0">
              <a:lnSpc>
                <a:spcPct val="105000"/>
              </a:lnSpc>
              <a:spcAft>
                <a:spcPts val="800"/>
              </a:spcAft>
            </a:pPr>
            <a:r>
              <a:rPr lang="en-US" sz="2400" b="1" dirty="0">
                <a:solidFill>
                  <a:srgbClr val="000000"/>
                </a:solidFill>
                <a:latin typeface="Calibri" panose="020F0502020204030204" pitchFamily="34" charset="0"/>
                <a:ea typeface="Times New Roman" panose="02020603050405020304" pitchFamily="18" charset="0"/>
              </a:rPr>
              <a:t> </a:t>
            </a:r>
            <a:r>
              <a:rPr lang="en-US" sz="2400" b="1" dirty="0" smtClean="0">
                <a:solidFill>
                  <a:srgbClr val="000000"/>
                </a:solidFill>
                <a:latin typeface="Calibri" panose="020F0502020204030204" pitchFamily="34" charset="0"/>
                <a:ea typeface="Times New Roman" panose="02020603050405020304" pitchFamily="18" charset="0"/>
              </a:rPr>
              <a:t>       </a:t>
            </a:r>
            <a:r>
              <a:rPr lang="en-US" sz="2400" dirty="0" smtClean="0">
                <a:solidFill>
                  <a:srgbClr val="7030A0"/>
                </a:solidFill>
                <a:latin typeface="Calibri" panose="020F0502020204030204" pitchFamily="34" charset="0"/>
                <a:ea typeface="Times New Roman" panose="02020603050405020304" pitchFamily="18" charset="0"/>
              </a:rPr>
              <a:t>Sundry </a:t>
            </a:r>
            <a:r>
              <a:rPr lang="en-US" sz="2400" dirty="0">
                <a:solidFill>
                  <a:srgbClr val="7030A0"/>
                </a:solidFill>
                <a:latin typeface="Calibri" panose="020F0502020204030204" pitchFamily="34" charset="0"/>
                <a:ea typeface="Times New Roman" panose="02020603050405020304" pitchFamily="18" charset="0"/>
              </a:rPr>
              <a:t>Expenses</a:t>
            </a:r>
            <a:endParaRPr lang="en-MY" sz="2400" dirty="0">
              <a:latin typeface="Times New Roman" panose="02020603050405020304" pitchFamily="18" charset="0"/>
              <a:ea typeface="SimSun" panose="02010600030101010101" pitchFamily="2" charset="-122"/>
            </a:endParaRPr>
          </a:p>
          <a:p>
            <a:pPr marL="742950" lvl="1" indent="-285750">
              <a:lnSpc>
                <a:spcPct val="105000"/>
              </a:lnSpc>
              <a:spcAft>
                <a:spcPts val="800"/>
              </a:spcAft>
              <a:buFont typeface="+mj-lt"/>
              <a:buAutoNum type="alphaLcPeriod"/>
            </a:pPr>
            <a:r>
              <a:rPr lang="en-US" dirty="0">
                <a:solidFill>
                  <a:srgbClr val="7030A0"/>
                </a:solidFill>
                <a:latin typeface="Calibri" panose="020F0502020204030204" pitchFamily="34" charset="0"/>
                <a:ea typeface="Times New Roman" panose="02020603050405020304" pitchFamily="18" charset="0"/>
              </a:rPr>
              <a:t>Based on this scenario, use should key in the GST Detail since there is no creditor information in this transaction.  </a:t>
            </a:r>
            <a:endParaRPr lang="en-MY" dirty="0">
              <a:effectLst/>
              <a:latin typeface="Times New Roman" panose="02020603050405020304" pitchFamily="18" charset="0"/>
              <a:ea typeface="SimSun" panose="02010600030101010101" pitchFamily="2" charset="-122"/>
            </a:endParaRPr>
          </a:p>
        </p:txBody>
      </p:sp>
      <p:graphicFrame>
        <p:nvGraphicFramePr>
          <p:cNvPr id="10" name="Table 9"/>
          <p:cNvGraphicFramePr>
            <a:graphicFrameLocks noGrp="1"/>
          </p:cNvGraphicFramePr>
          <p:nvPr>
            <p:extLst>
              <p:ext uri="{D42A27DB-BD31-4B8C-83A1-F6EECF244321}">
                <p14:modId xmlns:p14="http://schemas.microsoft.com/office/powerpoint/2010/main" val="1841724031"/>
              </p:ext>
            </p:extLst>
          </p:nvPr>
        </p:nvGraphicFramePr>
        <p:xfrm>
          <a:off x="216261" y="3909987"/>
          <a:ext cx="8689994" cy="2002467"/>
        </p:xfrm>
        <a:graphic>
          <a:graphicData uri="http://schemas.openxmlformats.org/drawingml/2006/table">
            <a:tbl>
              <a:tblPr firstRow="1" firstCol="1" bandRow="1">
                <a:tableStyleId>{5C22544A-7EE6-4342-B048-85BDC9FD1C3A}</a:tableStyleId>
              </a:tblPr>
              <a:tblGrid>
                <a:gridCol w="1404350"/>
                <a:gridCol w="1158231"/>
                <a:gridCol w="1345042"/>
                <a:gridCol w="1569216"/>
                <a:gridCol w="1083506"/>
                <a:gridCol w="1064825"/>
                <a:gridCol w="1064824"/>
              </a:tblGrid>
              <a:tr h="662013">
                <a:tc>
                  <a:txBody>
                    <a:bodyPr/>
                    <a:lstStyle/>
                    <a:p>
                      <a:pPr marL="457200">
                        <a:spcAft>
                          <a:spcPts val="0"/>
                        </a:spcAft>
                      </a:pPr>
                      <a:r>
                        <a:rPr lang="en-US" sz="1100">
                          <a:effectLst/>
                        </a:rPr>
                        <a:t>GL Account</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Reference No.</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Taxable Purchase</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GST Classification</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GST details</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a:effectLst/>
                        </a:rPr>
                        <a:t>Debit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100" dirty="0">
                          <a:effectLst/>
                        </a:rPr>
                        <a:t>Credit</a:t>
                      </a:r>
                      <a:endParaRPr lang="en-MY" sz="1200" dirty="0">
                        <a:effectLst/>
                        <a:latin typeface="Times New Roman" panose="02020603050405020304" pitchFamily="18" charset="0"/>
                        <a:ea typeface="SimSun" panose="02010600030101010101" pitchFamily="2" charset="-122"/>
                      </a:endParaRPr>
                    </a:p>
                  </a:txBody>
                  <a:tcPr marL="68580" marR="68580" marT="0" marB="0"/>
                </a:tc>
              </a:tr>
              <a:tr h="548640">
                <a:tc>
                  <a:txBody>
                    <a:bodyPr/>
                    <a:lstStyle/>
                    <a:p>
                      <a:pPr marL="457200">
                        <a:spcAft>
                          <a:spcPts val="0"/>
                        </a:spcAft>
                      </a:pPr>
                      <a:r>
                        <a:rPr lang="en-US" sz="1200">
                          <a:effectLst/>
                        </a:rPr>
                        <a:t>Purchase</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PINV 0001</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100.00</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TX</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100.00</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dirty="0">
                          <a:effectLst/>
                        </a:rPr>
                        <a:t> </a:t>
                      </a:r>
                      <a:endParaRPr lang="en-MY" sz="1200" dirty="0">
                        <a:effectLst/>
                        <a:latin typeface="Times New Roman" panose="02020603050405020304" pitchFamily="18" charset="0"/>
                        <a:ea typeface="SimSun" panose="02010600030101010101" pitchFamily="2" charset="-122"/>
                      </a:endParaRPr>
                    </a:p>
                  </a:txBody>
                  <a:tcPr marL="68580" marR="68580" marT="0" marB="0"/>
                </a:tc>
              </a:tr>
              <a:tr h="385036">
                <a:tc>
                  <a:txBody>
                    <a:bodyPr/>
                    <a:lstStyle/>
                    <a:p>
                      <a:pPr marL="457200">
                        <a:spcAft>
                          <a:spcPts val="0"/>
                        </a:spcAft>
                      </a:pPr>
                      <a:r>
                        <a:rPr lang="en-US" sz="1200">
                          <a:effectLst/>
                        </a:rPr>
                        <a:t>Input Tax</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TX</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6.00</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r>
              <a:tr h="406778">
                <a:tc>
                  <a:txBody>
                    <a:bodyPr/>
                    <a:lstStyle/>
                    <a:p>
                      <a:pPr marL="457200">
                        <a:spcAft>
                          <a:spcPts val="0"/>
                        </a:spcAft>
                      </a:pPr>
                      <a:r>
                        <a:rPr lang="en-US" sz="1200">
                          <a:effectLst/>
                        </a:rPr>
                        <a:t>Bank</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a:effectLst/>
                        </a:rPr>
                        <a:t> </a:t>
                      </a:r>
                      <a:endParaRPr lang="en-MY" sz="1200">
                        <a:effectLst/>
                        <a:latin typeface="Times New Roman" panose="02020603050405020304" pitchFamily="18" charset="0"/>
                        <a:ea typeface="SimSun" panose="02010600030101010101" pitchFamily="2" charset="-122"/>
                      </a:endParaRPr>
                    </a:p>
                  </a:txBody>
                  <a:tcPr marL="68580" marR="68580" marT="0" marB="0"/>
                </a:tc>
                <a:tc>
                  <a:txBody>
                    <a:bodyPr/>
                    <a:lstStyle/>
                    <a:p>
                      <a:pPr marL="457200">
                        <a:spcAft>
                          <a:spcPts val="0"/>
                        </a:spcAft>
                      </a:pPr>
                      <a:r>
                        <a:rPr lang="en-US" sz="1200" dirty="0">
                          <a:effectLst/>
                        </a:rPr>
                        <a:t>106.00</a:t>
                      </a:r>
                      <a:endParaRPr lang="en-MY" sz="1200" dirty="0">
                        <a:effectLst/>
                        <a:latin typeface="Times New Roman" panose="02020603050405020304" pitchFamily="18" charset="0"/>
                        <a:ea typeface="SimSun"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40352353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47</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8" name="Rectangle 7"/>
          <p:cNvSpPr/>
          <p:nvPr/>
        </p:nvSpPr>
        <p:spPr>
          <a:xfrm>
            <a:off x="336549" y="1792241"/>
            <a:ext cx="8247063" cy="2339102"/>
          </a:xfrm>
          <a:prstGeom prst="rect">
            <a:avLst/>
          </a:prstGeom>
        </p:spPr>
        <p:txBody>
          <a:bodyPr wrap="square">
            <a:spAutoFit/>
          </a:bodyPr>
          <a:lstStyle/>
          <a:p>
            <a:pPr lvl="0" algn="just">
              <a:lnSpc>
                <a:spcPct val="105000"/>
              </a:lnSpc>
              <a:spcAft>
                <a:spcPts val="800"/>
              </a:spcAft>
            </a:pPr>
            <a:r>
              <a:rPr lang="en-US" sz="2400" dirty="0" smtClean="0">
                <a:latin typeface="Calibri" panose="020F0502020204030204" pitchFamily="34" charset="0"/>
                <a:ea typeface="Times New Roman" panose="02020603050405020304" pitchFamily="18" charset="0"/>
              </a:rPr>
              <a:t>Q7)   If </a:t>
            </a:r>
            <a:r>
              <a:rPr lang="en-US" sz="2400" dirty="0">
                <a:latin typeface="Calibri" panose="020F0502020204030204" pitchFamily="34" charset="0"/>
                <a:ea typeface="Times New Roman" panose="02020603050405020304" pitchFamily="18" charset="0"/>
              </a:rPr>
              <a:t>late receive supplier invoice a few months later, which </a:t>
            </a:r>
            <a:r>
              <a:rPr lang="en-US" sz="2400" dirty="0" smtClean="0">
                <a:latin typeface="Calibri" panose="020F0502020204030204" pitchFamily="34" charset="0"/>
                <a:ea typeface="Times New Roman" panose="02020603050405020304" pitchFamily="18" charset="0"/>
              </a:rPr>
              <a:t> </a:t>
            </a:r>
          </a:p>
          <a:p>
            <a:pPr lvl="0" algn="just">
              <a:lnSpc>
                <a:spcPct val="105000"/>
              </a:lnSpc>
              <a:spcAft>
                <a:spcPts val="800"/>
              </a:spcAft>
            </a:pPr>
            <a:r>
              <a:rPr lang="en-US" sz="2400" dirty="0">
                <a:latin typeface="Calibri" panose="020F0502020204030204" pitchFamily="34" charset="0"/>
                <a:ea typeface="Times New Roman" panose="02020603050405020304" pitchFamily="18" charset="0"/>
              </a:rPr>
              <a:t> </a:t>
            </a:r>
            <a:r>
              <a:rPr lang="en-US" sz="2400" dirty="0" smtClean="0">
                <a:latin typeface="Calibri" panose="020F0502020204030204" pitchFamily="34" charset="0"/>
                <a:ea typeface="Times New Roman" panose="02020603050405020304" pitchFamily="18" charset="0"/>
              </a:rPr>
              <a:t>         date </a:t>
            </a:r>
            <a:r>
              <a:rPr lang="en-US" sz="2400" dirty="0">
                <a:latin typeface="Calibri" panose="020F0502020204030204" pitchFamily="34" charset="0"/>
                <a:ea typeface="Times New Roman" panose="02020603050405020304" pitchFamily="18" charset="0"/>
              </a:rPr>
              <a:t>should we key-in </a:t>
            </a:r>
            <a:r>
              <a:rPr lang="en-US" sz="2400" dirty="0" smtClean="0">
                <a:latin typeface="Calibri" panose="020F0502020204030204" pitchFamily="34" charset="0"/>
                <a:ea typeface="Times New Roman" panose="02020603050405020304" pitchFamily="18" charset="0"/>
              </a:rPr>
              <a:t>at</a:t>
            </a:r>
            <a:r>
              <a:rPr lang="en-US" sz="2400" dirty="0">
                <a:latin typeface="Calibri" panose="020F0502020204030204" pitchFamily="34" charset="0"/>
                <a:ea typeface="Times New Roman" panose="02020603050405020304" pitchFamily="18" charset="0"/>
              </a:rPr>
              <a:t>? follow document date? or Key-in </a:t>
            </a:r>
            <a:r>
              <a:rPr lang="en-US" sz="2400" dirty="0" smtClean="0">
                <a:latin typeface="Calibri" panose="020F0502020204030204" pitchFamily="34" charset="0"/>
                <a:ea typeface="Times New Roman" panose="02020603050405020304" pitchFamily="18" charset="0"/>
              </a:rPr>
              <a:t>  </a:t>
            </a:r>
          </a:p>
          <a:p>
            <a:pPr lvl="0" algn="just">
              <a:lnSpc>
                <a:spcPct val="105000"/>
              </a:lnSpc>
              <a:spcAft>
                <a:spcPts val="800"/>
              </a:spcAft>
            </a:pPr>
            <a:r>
              <a:rPr lang="en-US" sz="2400" dirty="0">
                <a:latin typeface="Calibri" panose="020F0502020204030204" pitchFamily="34" charset="0"/>
                <a:ea typeface="Times New Roman" panose="02020603050405020304" pitchFamily="18" charset="0"/>
              </a:rPr>
              <a:t> </a:t>
            </a:r>
            <a:r>
              <a:rPr lang="en-US" sz="2400" dirty="0" smtClean="0">
                <a:latin typeface="Calibri" panose="020F0502020204030204" pitchFamily="34" charset="0"/>
                <a:ea typeface="Times New Roman" panose="02020603050405020304" pitchFamily="18" charset="0"/>
              </a:rPr>
              <a:t>         Date</a:t>
            </a:r>
            <a:r>
              <a:rPr lang="en-US" sz="2400" dirty="0">
                <a:latin typeface="Calibri" panose="020F0502020204030204" pitchFamily="34" charset="0"/>
                <a:ea typeface="Times New Roman" panose="02020603050405020304" pitchFamily="18" charset="0"/>
              </a:rPr>
              <a:t>?</a:t>
            </a:r>
            <a:endParaRPr lang="en-MY" sz="2400" dirty="0">
              <a:latin typeface="Times New Roman" panose="02020603050405020304" pitchFamily="18" charset="0"/>
              <a:ea typeface="SimSun" panose="02010600030101010101" pitchFamily="2" charset="-122"/>
            </a:endParaRPr>
          </a:p>
          <a:p>
            <a:pPr marL="342900" lvl="0" indent="-342900" algn="just">
              <a:lnSpc>
                <a:spcPct val="105000"/>
              </a:lnSpc>
              <a:spcAft>
                <a:spcPts val="800"/>
              </a:spcAft>
              <a:buFont typeface="Calibri" panose="020F0502020204030204" pitchFamily="34" charset="0"/>
              <a:buChar char="-"/>
            </a:pPr>
            <a:r>
              <a:rPr lang="en-US"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Either way, because this kind of scenario can be handled by using GST03 verification </a:t>
            </a:r>
            <a:r>
              <a:rPr lang="en-US" sz="24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a:t>
            </a:r>
            <a:r>
              <a:rPr lang="en-US" sz="2400" b="1" dirty="0" err="1">
                <a:solidFill>
                  <a:srgbClr val="7030A0"/>
                </a:solidFill>
                <a:latin typeface="Calibri" panose="020F0502020204030204" pitchFamily="34" charset="0"/>
                <a:ea typeface="Times New Roman" panose="02020603050405020304" pitchFamily="18" charset="0"/>
                <a:cs typeface="Times New Roman" panose="02020603050405020304" pitchFamily="18" charset="0"/>
              </a:rPr>
              <a:t>SageUBS</a:t>
            </a:r>
            <a:r>
              <a:rPr lang="en-US" sz="24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 only)</a:t>
            </a:r>
            <a:endParaRPr lang="en-MY"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14040" y="4202069"/>
            <a:ext cx="8597652" cy="1897955"/>
          </a:xfrm>
          <a:prstGeom prst="rect">
            <a:avLst/>
          </a:prstGeom>
        </p:spPr>
        <p:txBody>
          <a:bodyPr wrap="square">
            <a:spAutoFit/>
          </a:bodyPr>
          <a:lstStyle/>
          <a:p>
            <a:pPr marL="678815" algn="just">
              <a:spcAft>
                <a:spcPts val="0"/>
              </a:spcAft>
            </a:pPr>
            <a:r>
              <a:rPr lang="en-US" sz="2000" dirty="0">
                <a:solidFill>
                  <a:srgbClr val="7030A0"/>
                </a:solidFill>
                <a:latin typeface="Calibri" panose="020F0502020204030204" pitchFamily="34" charset="0"/>
                <a:ea typeface="Times New Roman" panose="02020603050405020304" pitchFamily="18" charset="0"/>
              </a:rPr>
              <a:t>Example:</a:t>
            </a:r>
            <a:endParaRPr lang="en-MY" sz="2000" dirty="0">
              <a:latin typeface="Times New Roman" panose="02020603050405020304" pitchFamily="18" charset="0"/>
              <a:ea typeface="SimSun" panose="02010600030101010101" pitchFamily="2" charset="-122"/>
            </a:endParaRPr>
          </a:p>
          <a:p>
            <a:pPr marL="1143000" lvl="2" indent="-228600" algn="just">
              <a:lnSpc>
                <a:spcPct val="105000"/>
              </a:lnSpc>
              <a:spcAft>
                <a:spcPts val="800"/>
              </a:spcAft>
              <a:buFont typeface="+mj-lt"/>
              <a:buAutoNum type="romanLcPeriod"/>
            </a:pPr>
            <a:r>
              <a:rPr lang="en-US" sz="2000" dirty="0">
                <a:solidFill>
                  <a:srgbClr val="7030A0"/>
                </a:solidFill>
                <a:latin typeface="Calibri" panose="020F0502020204030204" pitchFamily="34" charset="0"/>
                <a:ea typeface="Times New Roman" panose="02020603050405020304" pitchFamily="18" charset="0"/>
              </a:rPr>
              <a:t>Current taxable period  = 01/07/2015 – 31/07/2015</a:t>
            </a:r>
            <a:endParaRPr lang="en-MY" sz="2000" dirty="0">
              <a:latin typeface="Times New Roman" panose="02020603050405020304" pitchFamily="18" charset="0"/>
              <a:ea typeface="SimSun" panose="02010600030101010101" pitchFamily="2" charset="-122"/>
            </a:endParaRPr>
          </a:p>
          <a:p>
            <a:pPr marL="1143000" lvl="2" indent="-228600" algn="just">
              <a:lnSpc>
                <a:spcPct val="105000"/>
              </a:lnSpc>
              <a:spcAft>
                <a:spcPts val="800"/>
              </a:spcAft>
              <a:buFont typeface="+mj-lt"/>
              <a:buAutoNum type="romanLcPeriod"/>
            </a:pPr>
            <a:r>
              <a:rPr lang="en-US" sz="2000" dirty="0">
                <a:solidFill>
                  <a:srgbClr val="7030A0"/>
                </a:solidFill>
                <a:latin typeface="Calibri" panose="020F0502020204030204" pitchFamily="34" charset="0"/>
                <a:ea typeface="Times New Roman" panose="02020603050405020304" pitchFamily="18" charset="0"/>
              </a:rPr>
              <a:t>Receiving Supplier Invoice which dated 12/05/2015 at 14/08/2015</a:t>
            </a:r>
            <a:endParaRPr lang="en-MY" sz="2000" dirty="0">
              <a:latin typeface="Times New Roman" panose="02020603050405020304" pitchFamily="18" charset="0"/>
              <a:ea typeface="SimSun" panose="02010600030101010101" pitchFamily="2" charset="-122"/>
            </a:endParaRPr>
          </a:p>
          <a:p>
            <a:pPr marL="1143000" lvl="2" indent="-228600" algn="just">
              <a:lnSpc>
                <a:spcPct val="105000"/>
              </a:lnSpc>
              <a:spcAft>
                <a:spcPts val="800"/>
              </a:spcAft>
              <a:buFont typeface="+mj-lt"/>
              <a:buAutoNum type="romanLcPeriod"/>
            </a:pPr>
            <a:r>
              <a:rPr lang="en-US" sz="2000" dirty="0">
                <a:solidFill>
                  <a:srgbClr val="7030A0"/>
                </a:solidFill>
                <a:latin typeface="Calibri" panose="020F0502020204030204" pitchFamily="34" charset="0"/>
                <a:ea typeface="Times New Roman" panose="02020603050405020304" pitchFamily="18" charset="0"/>
              </a:rPr>
              <a:t>User can issue the Supplier Invoice with the date 12/05/2015 or 14/08/2015</a:t>
            </a:r>
            <a:endParaRPr lang="en-MY"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2493439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48</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2" name="Rectangle 1"/>
          <p:cNvSpPr/>
          <p:nvPr/>
        </p:nvSpPr>
        <p:spPr>
          <a:xfrm>
            <a:off x="-177799" y="1850507"/>
            <a:ext cx="8875712" cy="2908489"/>
          </a:xfrm>
          <a:prstGeom prst="rect">
            <a:avLst/>
          </a:prstGeom>
        </p:spPr>
        <p:txBody>
          <a:bodyPr wrap="square">
            <a:spAutoFit/>
          </a:bodyPr>
          <a:lstStyle/>
          <a:p>
            <a:pPr lvl="2">
              <a:lnSpc>
                <a:spcPct val="105000"/>
              </a:lnSpc>
              <a:spcAft>
                <a:spcPts val="800"/>
              </a:spcAft>
            </a:pPr>
            <a:r>
              <a:rPr lang="en-US" sz="2000" dirty="0" smtClean="0">
                <a:solidFill>
                  <a:srgbClr val="7030A0"/>
                </a:solidFill>
                <a:latin typeface="Calibri" panose="020F0502020204030204" pitchFamily="34" charset="0"/>
                <a:ea typeface="Times New Roman" panose="02020603050405020304" pitchFamily="18" charset="0"/>
              </a:rPr>
              <a:t>iv)   Once </a:t>
            </a:r>
            <a:r>
              <a:rPr lang="en-US" sz="2000" dirty="0">
                <a:solidFill>
                  <a:srgbClr val="7030A0"/>
                </a:solidFill>
                <a:latin typeface="Calibri" panose="020F0502020204030204" pitchFamily="34" charset="0"/>
                <a:ea typeface="Times New Roman" panose="02020603050405020304" pitchFamily="18" charset="0"/>
              </a:rPr>
              <a:t>complete, go to Accounting </a:t>
            </a:r>
            <a:r>
              <a:rPr lang="en-US" sz="2000" dirty="0">
                <a:solidFill>
                  <a:srgbClr val="7030A0"/>
                </a:solidFill>
                <a:latin typeface="Calibri" panose="020F0502020204030204" pitchFamily="34" charset="0"/>
                <a:ea typeface="Times New Roman" panose="02020603050405020304" pitchFamily="18" charset="0"/>
                <a:sym typeface="Wingdings" panose="05000000000000000000" pitchFamily="2" charset="2"/>
              </a:rPr>
              <a:t></a:t>
            </a:r>
            <a:r>
              <a:rPr lang="en-US" sz="2000" dirty="0">
                <a:solidFill>
                  <a:srgbClr val="7030A0"/>
                </a:solidFill>
                <a:latin typeface="Calibri" panose="020F0502020204030204" pitchFamily="34" charset="0"/>
                <a:ea typeface="Times New Roman" panose="02020603050405020304" pitchFamily="18" charset="0"/>
              </a:rPr>
              <a:t> Housekeeping </a:t>
            </a:r>
            <a:r>
              <a:rPr lang="en-US" sz="2000" dirty="0">
                <a:solidFill>
                  <a:srgbClr val="7030A0"/>
                </a:solidFill>
                <a:latin typeface="Calibri" panose="020F0502020204030204" pitchFamily="34" charset="0"/>
                <a:ea typeface="Times New Roman" panose="02020603050405020304" pitchFamily="18" charset="0"/>
                <a:sym typeface="Wingdings" panose="05000000000000000000" pitchFamily="2" charset="2"/>
              </a:rPr>
              <a:t></a:t>
            </a:r>
            <a:r>
              <a:rPr lang="en-US" sz="2000" dirty="0">
                <a:solidFill>
                  <a:srgbClr val="7030A0"/>
                </a:solidFill>
                <a:latin typeface="Calibri" panose="020F0502020204030204" pitchFamily="34" charset="0"/>
                <a:ea typeface="Times New Roman" panose="02020603050405020304" pitchFamily="18" charset="0"/>
              </a:rPr>
              <a:t> GST-03 </a:t>
            </a:r>
            <a:r>
              <a:rPr lang="en-US" sz="2000" dirty="0" smtClean="0">
                <a:solidFill>
                  <a:srgbClr val="7030A0"/>
                </a:solidFill>
                <a:latin typeface="Calibri" panose="020F0502020204030204" pitchFamily="34" charset="0"/>
                <a:ea typeface="Times New Roman" panose="02020603050405020304" pitchFamily="18" charset="0"/>
              </a:rPr>
              <a:t>  </a:t>
            </a:r>
          </a:p>
          <a:p>
            <a:pPr lvl="2">
              <a:lnSpc>
                <a:spcPct val="105000"/>
              </a:lnSpc>
              <a:spcAft>
                <a:spcPts val="800"/>
              </a:spcAft>
            </a:pPr>
            <a:r>
              <a:rPr lang="en-US" sz="2000" dirty="0">
                <a:solidFill>
                  <a:srgbClr val="7030A0"/>
                </a:solidFill>
                <a:latin typeface="Calibri" panose="020F0502020204030204" pitchFamily="34" charset="0"/>
                <a:ea typeface="Times New Roman" panose="02020603050405020304" pitchFamily="18" charset="0"/>
              </a:rPr>
              <a:t> </a:t>
            </a:r>
            <a:r>
              <a:rPr lang="en-US" sz="2000" dirty="0" smtClean="0">
                <a:solidFill>
                  <a:srgbClr val="7030A0"/>
                </a:solidFill>
                <a:latin typeface="Calibri" panose="020F0502020204030204" pitchFamily="34" charset="0"/>
                <a:ea typeface="Times New Roman" panose="02020603050405020304" pitchFamily="18" charset="0"/>
              </a:rPr>
              <a:t>      verification</a:t>
            </a:r>
            <a:r>
              <a:rPr lang="en-US" sz="2000" dirty="0">
                <a:solidFill>
                  <a:srgbClr val="7030A0"/>
                </a:solidFill>
                <a:latin typeface="Calibri" panose="020F0502020204030204" pitchFamily="34" charset="0"/>
                <a:ea typeface="Times New Roman" panose="02020603050405020304" pitchFamily="18" charset="0"/>
              </a:rPr>
              <a:t>, change the taxable period to current taxable period </a:t>
            </a:r>
            <a:r>
              <a:rPr lang="en-US" sz="2000" dirty="0" smtClean="0">
                <a:solidFill>
                  <a:srgbClr val="7030A0"/>
                </a:solidFill>
                <a:latin typeface="Calibri" panose="020F0502020204030204" pitchFamily="34" charset="0"/>
                <a:ea typeface="Times New Roman" panose="02020603050405020304" pitchFamily="18" charset="0"/>
              </a:rPr>
              <a:t>       </a:t>
            </a:r>
          </a:p>
          <a:p>
            <a:pPr lvl="2">
              <a:lnSpc>
                <a:spcPct val="105000"/>
              </a:lnSpc>
              <a:spcAft>
                <a:spcPts val="800"/>
              </a:spcAft>
            </a:pPr>
            <a:r>
              <a:rPr lang="en-US" sz="2000" dirty="0">
                <a:solidFill>
                  <a:srgbClr val="7030A0"/>
                </a:solidFill>
                <a:latin typeface="Calibri" panose="020F0502020204030204" pitchFamily="34" charset="0"/>
                <a:ea typeface="Times New Roman" panose="02020603050405020304" pitchFamily="18" charset="0"/>
              </a:rPr>
              <a:t> </a:t>
            </a:r>
            <a:r>
              <a:rPr lang="en-US" sz="2000" dirty="0" smtClean="0">
                <a:solidFill>
                  <a:srgbClr val="7030A0"/>
                </a:solidFill>
                <a:latin typeface="Calibri" panose="020F0502020204030204" pitchFamily="34" charset="0"/>
                <a:ea typeface="Times New Roman" panose="02020603050405020304" pitchFamily="18" charset="0"/>
              </a:rPr>
              <a:t>      (</a:t>
            </a:r>
            <a:r>
              <a:rPr lang="en-US" sz="2000" dirty="0">
                <a:solidFill>
                  <a:srgbClr val="7030A0"/>
                </a:solidFill>
                <a:latin typeface="Calibri" panose="020F0502020204030204" pitchFamily="34" charset="0"/>
                <a:ea typeface="Times New Roman" panose="02020603050405020304" pitchFamily="18" charset="0"/>
              </a:rPr>
              <a:t>if user key in the Supplier Invoice date = 12/05/2015)</a:t>
            </a:r>
            <a:endParaRPr lang="en-MY" sz="2000" dirty="0">
              <a:latin typeface="Times New Roman" panose="02020603050405020304" pitchFamily="18" charset="0"/>
              <a:ea typeface="SimSun" panose="02010600030101010101" pitchFamily="2" charset="-122"/>
            </a:endParaRPr>
          </a:p>
          <a:p>
            <a:pPr marL="678815">
              <a:spcAft>
                <a:spcPts val="0"/>
              </a:spcAft>
            </a:pPr>
            <a:r>
              <a:rPr lang="en-US" sz="2000" dirty="0">
                <a:solidFill>
                  <a:srgbClr val="7030A0"/>
                </a:solidFill>
                <a:latin typeface="Calibri" panose="020F0502020204030204" pitchFamily="34" charset="0"/>
                <a:ea typeface="Times New Roman" panose="02020603050405020304" pitchFamily="18" charset="0"/>
              </a:rPr>
              <a:t> </a:t>
            </a:r>
            <a:endParaRPr lang="en-MY" sz="2000" dirty="0">
              <a:latin typeface="Times New Roman" panose="02020603050405020304" pitchFamily="18" charset="0"/>
              <a:ea typeface="SimSun" panose="02010600030101010101" pitchFamily="2" charset="-122"/>
            </a:endParaRPr>
          </a:p>
          <a:p>
            <a:pPr marL="678815">
              <a:spcAft>
                <a:spcPts val="0"/>
              </a:spcAft>
            </a:pPr>
            <a:r>
              <a:rPr lang="en-US" sz="2000" b="1" dirty="0">
                <a:solidFill>
                  <a:srgbClr val="7030A0"/>
                </a:solidFill>
                <a:latin typeface="Calibri" panose="020F0502020204030204" pitchFamily="34" charset="0"/>
                <a:ea typeface="Times New Roman" panose="02020603050405020304" pitchFamily="18" charset="0"/>
              </a:rPr>
              <a:t>For more information, please refer to</a:t>
            </a:r>
            <a:r>
              <a:rPr lang="en-US" sz="2000" b="1" dirty="0">
                <a:latin typeface="Calibri" panose="020F0502020204030204" pitchFamily="34" charset="0"/>
                <a:ea typeface="Times New Roman" panose="02020603050405020304" pitchFamily="18" charset="0"/>
              </a:rPr>
              <a:t> </a:t>
            </a:r>
            <a:endParaRPr lang="en-US" sz="2000" b="1" dirty="0" smtClean="0">
              <a:latin typeface="Calibri" panose="020F0502020204030204" pitchFamily="34" charset="0"/>
              <a:ea typeface="Times New Roman" panose="02020603050405020304" pitchFamily="18" charset="0"/>
            </a:endParaRPr>
          </a:p>
          <a:p>
            <a:pPr marL="678815">
              <a:spcAft>
                <a:spcPts val="0"/>
              </a:spcAft>
            </a:pPr>
            <a:endParaRPr lang="en-US" sz="2000" dirty="0" smtClean="0">
              <a:latin typeface="Calibri" panose="020F0502020204030204" pitchFamily="34" charset="0"/>
              <a:ea typeface="Times New Roman" panose="02020603050405020304" pitchFamily="18" charset="0"/>
            </a:endParaRPr>
          </a:p>
          <a:p>
            <a:pPr marL="678815">
              <a:spcAft>
                <a:spcPts val="0"/>
              </a:spcAft>
            </a:pPr>
            <a:r>
              <a:rPr lang="en-US" sz="2000" u="sng" dirty="0" smtClean="0">
                <a:solidFill>
                  <a:srgbClr val="0563C1"/>
                </a:solidFill>
                <a:latin typeface="Calibri" panose="020F0502020204030204" pitchFamily="34" charset="0"/>
                <a:ea typeface="Times New Roman" panose="02020603050405020304" pitchFamily="18" charset="0"/>
                <a:hlinkClick r:id="rId2"/>
              </a:rPr>
              <a:t>http</a:t>
            </a:r>
            <a:r>
              <a:rPr lang="en-US" sz="2000" u="sng" dirty="0">
                <a:solidFill>
                  <a:srgbClr val="0563C1"/>
                </a:solidFill>
                <a:latin typeface="Calibri" panose="020F0502020204030204" pitchFamily="34" charset="0"/>
                <a:ea typeface="Times New Roman" panose="02020603050405020304" pitchFamily="18" charset="0"/>
                <a:hlinkClick r:id="rId2"/>
              </a:rPr>
              <a:t>://knowledge.sage.my/index.php?/article/AA-07820/0/Taxable-Period-and-GST-03-Verification.html</a:t>
            </a:r>
            <a:endParaRPr lang="en-MY"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6277333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49</a:t>
            </a:fld>
            <a:endParaRPr lang="en-GB"/>
          </a:p>
        </p:txBody>
      </p:sp>
      <p:sp>
        <p:nvSpPr>
          <p:cNvPr id="2" name="Rectangle 1"/>
          <p:cNvSpPr/>
          <p:nvPr/>
        </p:nvSpPr>
        <p:spPr>
          <a:xfrm>
            <a:off x="450851" y="1846017"/>
            <a:ext cx="8247062" cy="2587375"/>
          </a:xfrm>
          <a:prstGeom prst="rect">
            <a:avLst/>
          </a:prstGeom>
        </p:spPr>
        <p:txBody>
          <a:bodyPr wrap="square">
            <a:spAutoFit/>
          </a:bodyPr>
          <a:lstStyle/>
          <a:p>
            <a:pPr lvl="0" algn="just">
              <a:lnSpc>
                <a:spcPct val="105000"/>
              </a:lnSpc>
              <a:spcAft>
                <a:spcPts val="800"/>
              </a:spcAft>
            </a:pPr>
            <a:r>
              <a:rPr lang="en-US" sz="2400" dirty="0" smtClean="0">
                <a:latin typeface="Calibri" panose="020F0502020204030204" pitchFamily="34" charset="0"/>
                <a:ea typeface="Times New Roman" panose="02020603050405020304" pitchFamily="18" charset="0"/>
              </a:rPr>
              <a:t>Q8)   I </a:t>
            </a:r>
            <a:r>
              <a:rPr lang="en-US" sz="2400" dirty="0">
                <a:latin typeface="Calibri" panose="020F0502020204030204" pitchFamily="34" charset="0"/>
                <a:ea typeface="Times New Roman" panose="02020603050405020304" pitchFamily="18" charset="0"/>
              </a:rPr>
              <a:t>found out that not many user know Account &amp; Billing are separated program, so they will always thought backup at account is enough, or closing at account is okay already</a:t>
            </a:r>
            <a:r>
              <a:rPr lang="en-US" sz="2400" dirty="0" smtClean="0">
                <a:latin typeface="Calibri" panose="020F0502020204030204" pitchFamily="34" charset="0"/>
                <a:ea typeface="Times New Roman" panose="02020603050405020304" pitchFamily="18" charset="0"/>
              </a:rPr>
              <a:t>.</a:t>
            </a:r>
          </a:p>
          <a:p>
            <a:pPr lvl="0" algn="just">
              <a:lnSpc>
                <a:spcPct val="105000"/>
              </a:lnSpc>
              <a:spcAft>
                <a:spcPts val="800"/>
              </a:spcAft>
            </a:pPr>
            <a:endParaRPr lang="en-MY" sz="2400" dirty="0">
              <a:latin typeface="Times New Roman" panose="02020603050405020304" pitchFamily="18" charset="0"/>
              <a:ea typeface="SimSun" panose="02010600030101010101" pitchFamily="2" charset="-122"/>
            </a:endParaRPr>
          </a:p>
          <a:p>
            <a:pPr marL="457200" algn="just">
              <a:spcAft>
                <a:spcPts val="0"/>
              </a:spcAft>
            </a:pPr>
            <a:r>
              <a:rPr lang="en-US" sz="2400" dirty="0">
                <a:latin typeface="Calibri" panose="020F0502020204030204" pitchFamily="34" charset="0"/>
                <a:ea typeface="Times New Roman" panose="02020603050405020304" pitchFamily="18" charset="0"/>
              </a:rPr>
              <a:t>- </a:t>
            </a:r>
            <a:r>
              <a:rPr lang="en-US" sz="2400" dirty="0">
                <a:solidFill>
                  <a:srgbClr val="7030A0"/>
                </a:solidFill>
                <a:latin typeface="Calibri" panose="020F0502020204030204" pitchFamily="34" charset="0"/>
                <a:ea typeface="Times New Roman" panose="02020603050405020304" pitchFamily="18" charset="0"/>
              </a:rPr>
              <a:t>Please advise user do for both Accounting and I&amp;B since there are separated module.</a:t>
            </a:r>
            <a:endParaRPr lang="en-MY" sz="2400" dirty="0">
              <a:effectLst/>
              <a:latin typeface="Times New Roman" panose="02020603050405020304" pitchFamily="18" charset="0"/>
              <a:ea typeface="SimSun" panose="02010600030101010101" pitchFamily="2" charset="-122"/>
            </a:endParaRPr>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Tree>
    <p:extLst>
      <p:ext uri="{BB962C8B-B14F-4D97-AF65-F5344CB8AC3E}">
        <p14:creationId xmlns:p14="http://schemas.microsoft.com/office/powerpoint/2010/main" val="8125485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Part 1 | Setup</a:t>
            </a:r>
            <a:br>
              <a:rPr lang="en-US" dirty="0"/>
            </a:br>
            <a:r>
              <a:rPr lang="en-US" dirty="0">
                <a:solidFill>
                  <a:schemeClr val="bg1">
                    <a:lumMod val="50000"/>
                  </a:schemeClr>
                </a:solidFill>
                <a:latin typeface="Foco" panose="020B0504050202020203" pitchFamily="34" charset="0"/>
              </a:rPr>
              <a:t>Taxable period</a:t>
            </a:r>
            <a:endParaRPr lang="en-US" dirty="0"/>
          </a:p>
        </p:txBody>
      </p:sp>
      <p:sp>
        <p:nvSpPr>
          <p:cNvPr id="4" name="Date Placeholder 3"/>
          <p:cNvSpPr>
            <a:spLocks noGrp="1"/>
          </p:cNvSpPr>
          <p:nvPr>
            <p:ph type="dt" sz="half" idx="10"/>
          </p:nvPr>
        </p:nvSpPr>
        <p:spPr/>
        <p:txBody>
          <a:bodyPr/>
          <a:lstStyle/>
          <a:p>
            <a:fld id="{E0B0B754-4080-4506-9F1B-639EA8C05816}"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5</a:t>
            </a:fld>
            <a:endParaRPr lang="en-GB"/>
          </a:p>
        </p:txBody>
      </p:sp>
      <p:pic>
        <p:nvPicPr>
          <p:cNvPr id="10" name="Picture 9"/>
          <p:cNvPicPr>
            <a:picLocks noChangeAspect="1"/>
          </p:cNvPicPr>
          <p:nvPr/>
        </p:nvPicPr>
        <p:blipFill>
          <a:blip r:embed="rId3"/>
          <a:stretch>
            <a:fillRect/>
          </a:stretch>
        </p:blipFill>
        <p:spPr>
          <a:xfrm>
            <a:off x="1771650" y="1928813"/>
            <a:ext cx="5781675" cy="866775"/>
          </a:xfrm>
          <a:prstGeom prst="rect">
            <a:avLst/>
          </a:prstGeom>
        </p:spPr>
      </p:pic>
      <p:pic>
        <p:nvPicPr>
          <p:cNvPr id="11" name="Picture 10"/>
          <p:cNvPicPr>
            <a:picLocks noChangeAspect="1"/>
          </p:cNvPicPr>
          <p:nvPr/>
        </p:nvPicPr>
        <p:blipFill>
          <a:blip r:embed="rId4"/>
          <a:stretch>
            <a:fillRect/>
          </a:stretch>
        </p:blipFill>
        <p:spPr>
          <a:xfrm>
            <a:off x="2575184" y="2984723"/>
            <a:ext cx="3819007" cy="3219227"/>
          </a:xfrm>
          <a:prstGeom prst="rect">
            <a:avLst/>
          </a:prstGeom>
        </p:spPr>
      </p:pic>
    </p:spTree>
    <p:extLst>
      <p:ext uri="{BB962C8B-B14F-4D97-AF65-F5344CB8AC3E}">
        <p14:creationId xmlns:p14="http://schemas.microsoft.com/office/powerpoint/2010/main" val="11126088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50</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2" name="Rectangle 1"/>
          <p:cNvSpPr/>
          <p:nvPr/>
        </p:nvSpPr>
        <p:spPr>
          <a:xfrm>
            <a:off x="417091" y="1819941"/>
            <a:ext cx="8280821" cy="1746119"/>
          </a:xfrm>
          <a:prstGeom prst="rect">
            <a:avLst/>
          </a:prstGeom>
        </p:spPr>
        <p:txBody>
          <a:bodyPr wrap="square">
            <a:spAutoFit/>
          </a:bodyPr>
          <a:lstStyle/>
          <a:p>
            <a:pPr lvl="0">
              <a:lnSpc>
                <a:spcPct val="105000"/>
              </a:lnSpc>
              <a:spcAft>
                <a:spcPts val="800"/>
              </a:spcAft>
            </a:pPr>
            <a:r>
              <a:rPr lang="en-US" sz="2400" dirty="0" smtClean="0">
                <a:latin typeface="Calibri" panose="020F0502020204030204" pitchFamily="34" charset="0"/>
                <a:ea typeface="Times New Roman" panose="02020603050405020304" pitchFamily="18" charset="0"/>
              </a:rPr>
              <a:t>Q9   How </a:t>
            </a:r>
            <a:r>
              <a:rPr lang="en-US" sz="2400" dirty="0">
                <a:latin typeface="Calibri" panose="020F0502020204030204" pitchFamily="34" charset="0"/>
                <a:ea typeface="Times New Roman" panose="02020603050405020304" pitchFamily="18" charset="0"/>
              </a:rPr>
              <a:t>to check if GST 5A/5B 6A/6B is key-in correctly &amp; its equivalent to 6</a:t>
            </a:r>
            <a:r>
              <a:rPr lang="en-US" sz="2400" dirty="0" smtClean="0">
                <a:latin typeface="Calibri" panose="020F0502020204030204" pitchFamily="34" charset="0"/>
                <a:ea typeface="Times New Roman" panose="02020603050405020304" pitchFamily="18" charset="0"/>
              </a:rPr>
              <a:t>%?</a:t>
            </a:r>
            <a:endParaRPr lang="en-MY" sz="2400" dirty="0" smtClean="0">
              <a:latin typeface="Times New Roman" panose="02020603050405020304" pitchFamily="18" charset="0"/>
              <a:ea typeface="SimSun" panose="02010600030101010101" pitchFamily="2" charset="-122"/>
            </a:endParaRPr>
          </a:p>
          <a:p>
            <a:pPr marL="342900" lvl="0" indent="-342900">
              <a:lnSpc>
                <a:spcPct val="105000"/>
              </a:lnSpc>
              <a:spcAft>
                <a:spcPts val="800"/>
              </a:spcAft>
              <a:buFontTx/>
              <a:buChar char="-"/>
            </a:pPr>
            <a:r>
              <a:rPr lang="en-US" sz="2400" dirty="0" smtClean="0">
                <a:solidFill>
                  <a:srgbClr val="7030A0"/>
                </a:solidFill>
                <a:latin typeface="Calibri" panose="020F0502020204030204" pitchFamily="34" charset="0"/>
                <a:ea typeface="Times New Roman" panose="02020603050405020304" pitchFamily="18" charset="0"/>
              </a:rPr>
              <a:t>Please </a:t>
            </a:r>
            <a:r>
              <a:rPr lang="en-US" sz="2400" dirty="0">
                <a:solidFill>
                  <a:srgbClr val="7030A0"/>
                </a:solidFill>
                <a:latin typeface="Calibri" panose="020F0502020204030204" pitchFamily="34" charset="0"/>
                <a:ea typeface="Times New Roman" panose="02020603050405020304" pitchFamily="18" charset="0"/>
              </a:rPr>
              <a:t>advise user do a cross check between GST-03, Goods and </a:t>
            </a:r>
            <a:r>
              <a:rPr lang="en-US" sz="2400" dirty="0" smtClean="0">
                <a:solidFill>
                  <a:srgbClr val="7030A0"/>
                </a:solidFill>
                <a:latin typeface="Calibri" panose="020F0502020204030204" pitchFamily="34" charset="0"/>
                <a:ea typeface="Times New Roman" panose="02020603050405020304" pitchFamily="18" charset="0"/>
              </a:rPr>
              <a:t>Service </a:t>
            </a:r>
            <a:r>
              <a:rPr lang="en-US" sz="2400" dirty="0">
                <a:solidFill>
                  <a:srgbClr val="7030A0"/>
                </a:solidFill>
                <a:latin typeface="Calibri" panose="020F0502020204030204" pitchFamily="34" charset="0"/>
                <a:ea typeface="Times New Roman" panose="02020603050405020304" pitchFamily="18" charset="0"/>
              </a:rPr>
              <a:t>Tax report and Ledger, make sure they are tally.</a:t>
            </a:r>
            <a:endParaRPr lang="en-MY" sz="2400" dirty="0">
              <a:effectLst/>
              <a:latin typeface="Times New Roman" panose="02020603050405020304" pitchFamily="18" charset="0"/>
              <a:ea typeface="SimSun" panose="02010600030101010101" pitchFamily="2" charset="-122"/>
            </a:endParaRPr>
          </a:p>
        </p:txBody>
      </p:sp>
      <p:sp>
        <p:nvSpPr>
          <p:cNvPr id="3" name="Rectangle 2"/>
          <p:cNvSpPr/>
          <p:nvPr/>
        </p:nvSpPr>
        <p:spPr>
          <a:xfrm>
            <a:off x="-19050" y="3716411"/>
            <a:ext cx="8801100" cy="1569660"/>
          </a:xfrm>
          <a:prstGeom prst="rect">
            <a:avLst/>
          </a:prstGeom>
        </p:spPr>
        <p:txBody>
          <a:bodyPr wrap="square">
            <a:spAutoFit/>
          </a:bodyPr>
          <a:lstStyle/>
          <a:p>
            <a:pPr marL="457200" algn="just">
              <a:spcAft>
                <a:spcPts val="0"/>
              </a:spcAft>
            </a:pPr>
            <a:r>
              <a:rPr lang="en-US" sz="2400" dirty="0">
                <a:solidFill>
                  <a:srgbClr val="7030A0"/>
                </a:solidFill>
                <a:latin typeface="Calibri" panose="020F0502020204030204" pitchFamily="34" charset="0"/>
                <a:ea typeface="Times New Roman" panose="02020603050405020304" pitchFamily="18" charset="0"/>
              </a:rPr>
              <a:t>On how to key in correct transaction, please advise user refer to </a:t>
            </a:r>
            <a:endParaRPr lang="en-US" sz="2400" dirty="0" smtClean="0">
              <a:solidFill>
                <a:srgbClr val="7030A0"/>
              </a:solidFill>
              <a:latin typeface="Calibri" panose="020F0502020204030204" pitchFamily="34" charset="0"/>
              <a:ea typeface="Times New Roman" panose="02020603050405020304" pitchFamily="18" charset="0"/>
            </a:endParaRPr>
          </a:p>
          <a:p>
            <a:pPr marL="457200" algn="just">
              <a:spcAft>
                <a:spcPts val="0"/>
              </a:spcAft>
            </a:pPr>
            <a:endParaRPr lang="en-US" sz="2400" u="sng" dirty="0" smtClean="0">
              <a:solidFill>
                <a:srgbClr val="0563C1"/>
              </a:solidFill>
              <a:latin typeface="Calibri" panose="020F0502020204030204" pitchFamily="34" charset="0"/>
              <a:ea typeface="Times New Roman" panose="02020603050405020304" pitchFamily="18" charset="0"/>
              <a:hlinkClick r:id="rId2"/>
            </a:endParaRPr>
          </a:p>
          <a:p>
            <a:pPr marL="457200" algn="just">
              <a:spcAft>
                <a:spcPts val="0"/>
              </a:spcAft>
            </a:pPr>
            <a:r>
              <a:rPr lang="en-US" sz="2400" u="sng" dirty="0" smtClean="0">
                <a:solidFill>
                  <a:srgbClr val="0563C1"/>
                </a:solidFill>
                <a:latin typeface="Calibri" panose="020F0502020204030204" pitchFamily="34" charset="0"/>
                <a:ea typeface="Times New Roman" panose="02020603050405020304" pitchFamily="18" charset="0"/>
                <a:hlinkClick r:id="rId2"/>
              </a:rPr>
              <a:t>http</a:t>
            </a:r>
            <a:r>
              <a:rPr lang="en-US" sz="2400" u="sng" dirty="0">
                <a:solidFill>
                  <a:srgbClr val="0563C1"/>
                </a:solidFill>
                <a:latin typeface="Calibri" panose="020F0502020204030204" pitchFamily="34" charset="0"/>
                <a:ea typeface="Times New Roman" panose="02020603050405020304" pitchFamily="18" charset="0"/>
                <a:hlinkClick r:id="rId2"/>
              </a:rPr>
              <a:t>://knowledge.sage.my/index.php?/article/AA-05617/0/Sage-UBS-Transaction-File-Maintenance.html</a:t>
            </a:r>
            <a:endParaRPr lang="en-MY"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24981375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820875-6723-454D-80B9-0D77A4B32A0A}"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smtClean="0"/>
              <a:t>Time to Examine Your GST 03 and GAF</a:t>
            </a:r>
            <a:endParaRPr lang="en-GB"/>
          </a:p>
        </p:txBody>
      </p:sp>
      <p:sp>
        <p:nvSpPr>
          <p:cNvPr id="6" name="Slide Number Placeholder 5"/>
          <p:cNvSpPr>
            <a:spLocks noGrp="1"/>
          </p:cNvSpPr>
          <p:nvPr>
            <p:ph type="sldNum" sz="quarter" idx="12"/>
          </p:nvPr>
        </p:nvSpPr>
        <p:spPr/>
        <p:txBody>
          <a:bodyPr/>
          <a:lstStyle/>
          <a:p>
            <a:fld id="{5C173A23-9EAF-448F-A700-9AC7A106503C}" type="slidenum">
              <a:rPr lang="en-GB" smtClean="0"/>
              <a:pPr/>
              <a:t>51</a:t>
            </a:fld>
            <a:endParaRPr lang="en-GB"/>
          </a:p>
        </p:txBody>
      </p:sp>
      <p:sp>
        <p:nvSpPr>
          <p:cNvPr id="7" name="TextBox 6"/>
          <p:cNvSpPr txBox="1"/>
          <p:nvPr/>
        </p:nvSpPr>
        <p:spPr>
          <a:xfrm>
            <a:off x="417091" y="705852"/>
            <a:ext cx="2502569" cy="1015663"/>
          </a:xfrm>
          <a:prstGeom prst="rect">
            <a:avLst/>
          </a:prstGeom>
          <a:noFill/>
        </p:spPr>
        <p:txBody>
          <a:bodyPr wrap="square" rtlCol="0">
            <a:spAutoFit/>
          </a:bodyPr>
          <a:lstStyle/>
          <a:p>
            <a:r>
              <a:rPr lang="en-US" sz="6000" b="1" dirty="0" smtClean="0">
                <a:solidFill>
                  <a:schemeClr val="accent5">
                    <a:lumMod val="50000"/>
                  </a:schemeClr>
                </a:solidFill>
              </a:rPr>
              <a:t>Q &amp; A</a:t>
            </a:r>
            <a:endParaRPr lang="en-MY" sz="6000" b="1" dirty="0">
              <a:solidFill>
                <a:schemeClr val="accent5">
                  <a:lumMod val="50000"/>
                </a:schemeClr>
              </a:solidFill>
            </a:endParaRPr>
          </a:p>
        </p:txBody>
      </p:sp>
      <p:sp>
        <p:nvSpPr>
          <p:cNvPr id="2" name="Rectangle 1"/>
          <p:cNvSpPr/>
          <p:nvPr/>
        </p:nvSpPr>
        <p:spPr>
          <a:xfrm>
            <a:off x="450851" y="1804214"/>
            <a:ext cx="8247062" cy="952056"/>
          </a:xfrm>
          <a:prstGeom prst="rect">
            <a:avLst/>
          </a:prstGeom>
        </p:spPr>
        <p:txBody>
          <a:bodyPr wrap="square">
            <a:spAutoFit/>
          </a:bodyPr>
          <a:lstStyle/>
          <a:p>
            <a:pPr lvl="0">
              <a:lnSpc>
                <a:spcPct val="105000"/>
              </a:lnSpc>
              <a:spcAft>
                <a:spcPts val="800"/>
              </a:spcAft>
            </a:pPr>
            <a:r>
              <a:rPr lang="en-US" sz="2400" dirty="0" smtClean="0">
                <a:latin typeface="Calibri" panose="020F0502020204030204" pitchFamily="34" charset="0"/>
                <a:ea typeface="Times New Roman" panose="02020603050405020304" pitchFamily="18" charset="0"/>
              </a:rPr>
              <a:t>Q10)   What should I </a:t>
            </a:r>
            <a:r>
              <a:rPr lang="en-US" sz="2400" dirty="0">
                <a:latin typeface="Calibri" panose="020F0502020204030204" pitchFamily="34" charset="0"/>
                <a:ea typeface="Times New Roman" panose="02020603050405020304" pitchFamily="18" charset="0"/>
              </a:rPr>
              <a:t>do after submitted GST-03.</a:t>
            </a:r>
            <a:endParaRPr lang="en-MY" sz="2400" dirty="0">
              <a:latin typeface="Times New Roman" panose="02020603050405020304" pitchFamily="18" charset="0"/>
              <a:ea typeface="SimSun" panose="02010600030101010101" pitchFamily="2" charset="-122"/>
            </a:endParaRPr>
          </a:p>
          <a:p>
            <a:pPr marL="457200">
              <a:spcAft>
                <a:spcPts val="0"/>
              </a:spcAft>
            </a:pPr>
            <a:r>
              <a:rPr lang="en-US" sz="2400" dirty="0">
                <a:latin typeface="Calibri" panose="020F0502020204030204" pitchFamily="34" charset="0"/>
                <a:ea typeface="Times New Roman" panose="02020603050405020304" pitchFamily="18" charset="0"/>
              </a:rPr>
              <a:t>- </a:t>
            </a:r>
            <a:r>
              <a:rPr lang="en-US" sz="2400" dirty="0">
                <a:solidFill>
                  <a:srgbClr val="7030A0"/>
                </a:solidFill>
                <a:latin typeface="Calibri" panose="020F0502020204030204" pitchFamily="34" charset="0"/>
                <a:ea typeface="Times New Roman" panose="02020603050405020304" pitchFamily="18" charset="0"/>
              </a:rPr>
              <a:t>Please refer to the attached slide (Slide 23 – Slide 27)</a:t>
            </a:r>
            <a:endParaRPr lang="en-MY"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85852220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2B91C4-AC6A-47F8-A231-2A44E810DD87}"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2" name="Slide Number Placeholder 1"/>
          <p:cNvSpPr>
            <a:spLocks noGrp="1"/>
          </p:cNvSpPr>
          <p:nvPr>
            <p:ph type="sldNum" sz="quarter" idx="12"/>
          </p:nvPr>
        </p:nvSpPr>
        <p:spPr/>
        <p:txBody>
          <a:bodyPr/>
          <a:lstStyle/>
          <a:p>
            <a:fld id="{5C173A23-9EAF-448F-A700-9AC7A106503C}" type="slidenum">
              <a:rPr lang="en-GB" smtClean="0"/>
              <a:pPr/>
              <a:t>52</a:t>
            </a:fld>
            <a:endParaRPr lang="en-GB"/>
          </a:p>
        </p:txBody>
      </p:sp>
      <p:sp>
        <p:nvSpPr>
          <p:cNvPr id="8" name="Title 1"/>
          <p:cNvSpPr txBox="1">
            <a:spLocks/>
          </p:cNvSpPr>
          <p:nvPr/>
        </p:nvSpPr>
        <p:spPr>
          <a:xfrm>
            <a:off x="817428" y="1018032"/>
            <a:ext cx="7334519" cy="4119118"/>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200" kern="1200" spc="-50" baseline="0">
                <a:solidFill>
                  <a:schemeClr val="tx2"/>
                </a:solidFill>
                <a:latin typeface="Arial" pitchFamily="34" charset="0"/>
                <a:ea typeface="+mj-ea"/>
                <a:cs typeface="Arial" pitchFamily="34" charset="0"/>
              </a:defRPr>
            </a:lvl1pPr>
          </a:lstStyle>
          <a:p>
            <a:pPr algn="ctr">
              <a:lnSpc>
                <a:spcPct val="100000"/>
              </a:lnSpc>
              <a:spcBef>
                <a:spcPts val="600"/>
              </a:spcBef>
              <a:spcAft>
                <a:spcPts val="600"/>
              </a:spcAft>
            </a:pPr>
            <a:r>
              <a:rPr lang="en-US" sz="5500" b="1" dirty="0"/>
              <a:t>Time to Examine Your GST 03 and GAF</a:t>
            </a:r>
            <a:endParaRPr lang="en-GB" sz="5500" b="1" spc="-150" dirty="0" smtClean="0"/>
          </a:p>
          <a:p>
            <a:pPr algn="ctr"/>
            <a:endParaRPr lang="en-GB" b="1" spc="-150" dirty="0"/>
          </a:p>
          <a:p>
            <a:pPr algn="ctr"/>
            <a:fld id="{0D770ED9-0B42-4A6B-A16E-FC2186D00349}" type="datetime4">
              <a:rPr lang="en-GB">
                <a:solidFill>
                  <a:schemeClr val="bg1">
                    <a:lumMod val="50000"/>
                  </a:schemeClr>
                </a:solidFill>
              </a:rPr>
              <a:pPr algn="ctr"/>
              <a:t>April 20, 2017</a:t>
            </a:fld>
            <a:endParaRPr lang="en-GB" b="1" spc="-150" dirty="0" smtClean="0">
              <a:solidFill>
                <a:schemeClr val="bg1">
                  <a:lumMod val="50000"/>
                </a:schemeClr>
              </a:solidFill>
            </a:endParaRPr>
          </a:p>
          <a:p>
            <a:pPr algn="ctr"/>
            <a:endParaRPr lang="en-GB" b="1" spc="-150" dirty="0"/>
          </a:p>
          <a:p>
            <a:pPr algn="ctr"/>
            <a:endParaRPr lang="en-GB" b="1" spc="-150" dirty="0" smtClean="0"/>
          </a:p>
          <a:p>
            <a:pPr algn="ctr"/>
            <a:r>
              <a:rPr lang="en-GB" sz="5500" b="1" spc="-150" dirty="0" smtClean="0">
                <a:solidFill>
                  <a:schemeClr val="tx1"/>
                </a:solidFill>
              </a:rPr>
              <a:t>Thank </a:t>
            </a:r>
            <a:r>
              <a:rPr lang="en-GB" sz="5500" b="1" dirty="0" smtClean="0">
                <a:solidFill>
                  <a:schemeClr val="tx1"/>
                </a:solidFill>
              </a:rPr>
              <a:t>You !</a:t>
            </a:r>
            <a:endParaRPr lang="en-GB" sz="5500" b="1" spc="-150" dirty="0">
              <a:solidFill>
                <a:schemeClr val="tx1"/>
              </a:solidFill>
            </a:endParaRPr>
          </a:p>
        </p:txBody>
      </p:sp>
    </p:spTree>
    <p:extLst>
      <p:ext uri="{BB962C8B-B14F-4D97-AF65-F5344CB8AC3E}">
        <p14:creationId xmlns:p14="http://schemas.microsoft.com/office/powerpoint/2010/main" val="34514624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Part 1 | Setup</a:t>
            </a:r>
            <a:br>
              <a:rPr lang="en-US" dirty="0"/>
            </a:br>
            <a:r>
              <a:rPr lang="en-US" dirty="0">
                <a:solidFill>
                  <a:schemeClr val="bg1">
                    <a:lumMod val="50000"/>
                  </a:schemeClr>
                </a:solidFill>
                <a:latin typeface="Foco" panose="020B0504050202020203" pitchFamily="34" charset="0"/>
              </a:rPr>
              <a:t>Taxable period</a:t>
            </a:r>
            <a:endParaRPr lang="en-US" dirty="0"/>
          </a:p>
        </p:txBody>
      </p:sp>
      <p:sp>
        <p:nvSpPr>
          <p:cNvPr id="3" name="Content Placeholder 2"/>
          <p:cNvSpPr>
            <a:spLocks noGrp="1"/>
          </p:cNvSpPr>
          <p:nvPr>
            <p:ph idx="1"/>
          </p:nvPr>
        </p:nvSpPr>
        <p:spPr/>
        <p:txBody>
          <a:bodyPr/>
          <a:lstStyle/>
          <a:p>
            <a:r>
              <a:rPr lang="en-US" dirty="0" smtClean="0"/>
              <a:t>Go to [Housekeeping &gt; Setup &gt; General setup]</a:t>
            </a:r>
          </a:p>
          <a:p>
            <a:r>
              <a:rPr lang="en-US" dirty="0" smtClean="0"/>
              <a:t>The taxable period is generated automatically.</a:t>
            </a:r>
          </a:p>
          <a:p>
            <a:endParaRPr lang="en-US" dirty="0"/>
          </a:p>
        </p:txBody>
      </p:sp>
      <p:sp>
        <p:nvSpPr>
          <p:cNvPr id="4" name="Date Placeholder 3"/>
          <p:cNvSpPr>
            <a:spLocks noGrp="1"/>
          </p:cNvSpPr>
          <p:nvPr>
            <p:ph type="dt" sz="half" idx="10"/>
          </p:nvPr>
        </p:nvSpPr>
        <p:spPr/>
        <p:txBody>
          <a:bodyPr/>
          <a:lstStyle/>
          <a:p>
            <a:fld id="{1EFE8974-3967-41F1-ACC6-4341BE4DC1C5}"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6</a:t>
            </a:fld>
            <a:endParaRPr lang="en-GB"/>
          </a:p>
        </p:txBody>
      </p:sp>
      <p:pic>
        <p:nvPicPr>
          <p:cNvPr id="7" name="Picture 6"/>
          <p:cNvPicPr>
            <a:picLocks noChangeAspect="1"/>
          </p:cNvPicPr>
          <p:nvPr/>
        </p:nvPicPr>
        <p:blipFill>
          <a:blip r:embed="rId3"/>
          <a:stretch>
            <a:fillRect/>
          </a:stretch>
        </p:blipFill>
        <p:spPr>
          <a:xfrm>
            <a:off x="2236311" y="2944995"/>
            <a:ext cx="4019550" cy="3228975"/>
          </a:xfrm>
          <a:prstGeom prst="rect">
            <a:avLst/>
          </a:prstGeom>
        </p:spPr>
      </p:pic>
    </p:spTree>
    <p:extLst>
      <p:ext uri="{BB962C8B-B14F-4D97-AF65-F5344CB8AC3E}">
        <p14:creationId xmlns:p14="http://schemas.microsoft.com/office/powerpoint/2010/main" val="42825151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Part 1 | Setup</a:t>
            </a:r>
            <a:br>
              <a:rPr lang="en-US" dirty="0"/>
            </a:br>
            <a:r>
              <a:rPr lang="en-US" dirty="0" smtClean="0">
                <a:solidFill>
                  <a:schemeClr val="bg1">
                    <a:lumMod val="50000"/>
                  </a:schemeClr>
                </a:solidFill>
                <a:latin typeface="Foco" panose="020B0504050202020203" pitchFamily="34" charset="0"/>
              </a:rPr>
              <a:t>GST-03 Access Rights</a:t>
            </a:r>
            <a:endParaRPr lang="en-US" dirty="0">
              <a:solidFill>
                <a:schemeClr val="bg2">
                  <a:lumMod val="75000"/>
                </a:schemeClr>
              </a:solidFill>
              <a:latin typeface="Foco" panose="020B0504050202020203" pitchFamily="34" charset="0"/>
            </a:endParaRPr>
          </a:p>
        </p:txBody>
      </p:sp>
      <p:sp>
        <p:nvSpPr>
          <p:cNvPr id="4" name="Date Placeholder 3"/>
          <p:cNvSpPr>
            <a:spLocks noGrp="1"/>
          </p:cNvSpPr>
          <p:nvPr>
            <p:ph type="dt" sz="half" idx="10"/>
          </p:nvPr>
        </p:nvSpPr>
        <p:spPr/>
        <p:txBody>
          <a:bodyPr/>
          <a:lstStyle/>
          <a:p>
            <a:fld id="{DAF8BD14-A473-44B8-8AD2-3E5D5EA0FB3E}"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7</a:t>
            </a:fld>
            <a:endParaRPr lang="en-GB"/>
          </a:p>
        </p:txBody>
      </p:sp>
      <p:sp>
        <p:nvSpPr>
          <p:cNvPr id="3" name="Content Placeholder 2"/>
          <p:cNvSpPr>
            <a:spLocks noGrp="1"/>
          </p:cNvSpPr>
          <p:nvPr>
            <p:ph idx="1"/>
          </p:nvPr>
        </p:nvSpPr>
        <p:spPr/>
        <p:txBody>
          <a:bodyPr/>
          <a:lstStyle/>
          <a:p>
            <a:r>
              <a:rPr lang="en-US" dirty="0" smtClean="0"/>
              <a:t>Housekeeping &gt; Setup &gt; User Defined &gt; User Defined Menu</a:t>
            </a:r>
          </a:p>
          <a:p>
            <a:endParaRPr lang="en-US" dirty="0"/>
          </a:p>
        </p:txBody>
      </p:sp>
      <p:pic>
        <p:nvPicPr>
          <p:cNvPr id="9" name="Content Placeholder 7"/>
          <p:cNvPicPr>
            <a:picLocks noChangeAspect="1"/>
          </p:cNvPicPr>
          <p:nvPr/>
        </p:nvPicPr>
        <p:blipFill>
          <a:blip r:embed="rId3"/>
          <a:stretch>
            <a:fillRect/>
          </a:stretch>
        </p:blipFill>
        <p:spPr>
          <a:xfrm>
            <a:off x="1654502" y="2919010"/>
            <a:ext cx="5958840" cy="3287078"/>
          </a:xfrm>
          <a:prstGeom prst="rect">
            <a:avLst/>
          </a:prstGeom>
        </p:spPr>
      </p:pic>
    </p:spTree>
    <p:extLst>
      <p:ext uri="{BB962C8B-B14F-4D97-AF65-F5344CB8AC3E}">
        <p14:creationId xmlns:p14="http://schemas.microsoft.com/office/powerpoint/2010/main" val="14829199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Part 1 | Setup</a:t>
            </a:r>
            <a:br>
              <a:rPr lang="en-US" dirty="0"/>
            </a:br>
            <a:r>
              <a:rPr lang="en-US" dirty="0" smtClean="0">
                <a:solidFill>
                  <a:schemeClr val="bg1">
                    <a:lumMod val="50000"/>
                  </a:schemeClr>
                </a:solidFill>
                <a:latin typeface="Foco" panose="020B0504050202020203" pitchFamily="34" charset="0"/>
              </a:rPr>
              <a:t>GST-03 Access Rights</a:t>
            </a:r>
            <a:endParaRPr lang="en-US" dirty="0">
              <a:solidFill>
                <a:schemeClr val="bg2">
                  <a:lumMod val="75000"/>
                </a:schemeClr>
              </a:solidFill>
              <a:latin typeface="Foco" panose="020B0504050202020203" pitchFamily="34" charset="0"/>
            </a:endParaRPr>
          </a:p>
        </p:txBody>
      </p:sp>
      <p:sp>
        <p:nvSpPr>
          <p:cNvPr id="4" name="Date Placeholder 3"/>
          <p:cNvSpPr>
            <a:spLocks noGrp="1"/>
          </p:cNvSpPr>
          <p:nvPr>
            <p:ph type="dt" sz="half" idx="10"/>
          </p:nvPr>
        </p:nvSpPr>
        <p:spPr/>
        <p:txBody>
          <a:bodyPr/>
          <a:lstStyle/>
          <a:p>
            <a:fld id="{DAF8BD14-A473-44B8-8AD2-3E5D5EA0FB3E}"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6" name="Slide Number Placeholder 5"/>
          <p:cNvSpPr>
            <a:spLocks noGrp="1"/>
          </p:cNvSpPr>
          <p:nvPr>
            <p:ph type="sldNum" sz="quarter" idx="12"/>
          </p:nvPr>
        </p:nvSpPr>
        <p:spPr/>
        <p:txBody>
          <a:bodyPr/>
          <a:lstStyle/>
          <a:p>
            <a:fld id="{5C173A23-9EAF-448F-A700-9AC7A106503C}" type="slidenum">
              <a:rPr lang="en-GB" smtClean="0"/>
              <a:pPr/>
              <a:t>8</a:t>
            </a:fld>
            <a:endParaRPr lang="en-GB"/>
          </a:p>
        </p:txBody>
      </p:sp>
      <p:sp>
        <p:nvSpPr>
          <p:cNvPr id="3" name="Content Placeholder 2"/>
          <p:cNvSpPr>
            <a:spLocks noGrp="1"/>
          </p:cNvSpPr>
          <p:nvPr>
            <p:ph idx="1"/>
          </p:nvPr>
        </p:nvSpPr>
        <p:spPr/>
        <p:txBody>
          <a:bodyPr/>
          <a:lstStyle/>
          <a:p>
            <a:r>
              <a:rPr lang="en-US" dirty="0" smtClean="0"/>
              <a:t>Control Panel &gt; Administrative Tasks &gt; Manage User</a:t>
            </a:r>
          </a:p>
          <a:p>
            <a:endParaRPr lang="en-US" dirty="0"/>
          </a:p>
        </p:txBody>
      </p:sp>
      <p:pic>
        <p:nvPicPr>
          <p:cNvPr id="7" name="Picture 6"/>
          <p:cNvPicPr>
            <a:picLocks noChangeAspect="1"/>
          </p:cNvPicPr>
          <p:nvPr/>
        </p:nvPicPr>
        <p:blipFill>
          <a:blip r:embed="rId3"/>
          <a:stretch>
            <a:fillRect/>
          </a:stretch>
        </p:blipFill>
        <p:spPr>
          <a:xfrm>
            <a:off x="1770126" y="2969895"/>
            <a:ext cx="5674995" cy="3197543"/>
          </a:xfrm>
          <a:prstGeom prst="rect">
            <a:avLst/>
          </a:prstGeom>
          <a:ln>
            <a:solidFill>
              <a:schemeClr val="accent1"/>
            </a:solidFill>
          </a:ln>
        </p:spPr>
      </p:pic>
    </p:spTree>
    <p:extLst>
      <p:ext uri="{BB962C8B-B14F-4D97-AF65-F5344CB8AC3E}">
        <p14:creationId xmlns:p14="http://schemas.microsoft.com/office/powerpoint/2010/main" val="18861462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8616"/>
          <a:stretch/>
        </p:blipFill>
        <p:spPr>
          <a:xfrm>
            <a:off x="407959" y="1789911"/>
            <a:ext cx="8356209" cy="4476251"/>
          </a:xfrm>
          <a:prstGeom prst="rect">
            <a:avLst/>
          </a:prstGeom>
        </p:spPr>
      </p:pic>
      <p:sp>
        <p:nvSpPr>
          <p:cNvPr id="4" name="Date Placeholder 3"/>
          <p:cNvSpPr>
            <a:spLocks noGrp="1"/>
          </p:cNvSpPr>
          <p:nvPr>
            <p:ph type="dt" sz="half" idx="10"/>
          </p:nvPr>
        </p:nvSpPr>
        <p:spPr/>
        <p:txBody>
          <a:bodyPr/>
          <a:lstStyle/>
          <a:p>
            <a:fld id="{3B3A2440-E0B7-4949-9856-B630A24AE00C}" type="datetime4">
              <a:rPr lang="en-GB" smtClean="0"/>
              <a:t>April 20, 2017</a:t>
            </a:fld>
            <a:endParaRPr lang="en-GB"/>
          </a:p>
        </p:txBody>
      </p:sp>
      <p:sp>
        <p:nvSpPr>
          <p:cNvPr id="5" name="Footer Placeholder 4"/>
          <p:cNvSpPr>
            <a:spLocks noGrp="1"/>
          </p:cNvSpPr>
          <p:nvPr>
            <p:ph type="ftr" sz="quarter" idx="11"/>
          </p:nvPr>
        </p:nvSpPr>
        <p:spPr/>
        <p:txBody>
          <a:bodyPr/>
          <a:lstStyle/>
          <a:p>
            <a:r>
              <a:rPr lang="en-US" dirty="0"/>
              <a:t>Time to Examine Your GST 03 and GAF</a:t>
            </a:r>
            <a:endParaRPr lang="en-GB" dirty="0"/>
          </a:p>
        </p:txBody>
      </p:sp>
      <p:sp>
        <p:nvSpPr>
          <p:cNvPr id="2" name="Slide Number Placeholder 1"/>
          <p:cNvSpPr>
            <a:spLocks noGrp="1"/>
          </p:cNvSpPr>
          <p:nvPr>
            <p:ph type="sldNum" sz="quarter" idx="12"/>
          </p:nvPr>
        </p:nvSpPr>
        <p:spPr/>
        <p:txBody>
          <a:bodyPr/>
          <a:lstStyle/>
          <a:p>
            <a:fld id="{5C173A23-9EAF-448F-A700-9AC7A106503C}" type="slidenum">
              <a:rPr lang="en-GB" smtClean="0"/>
              <a:pPr/>
              <a:t>9</a:t>
            </a:fld>
            <a:endParaRPr lang="en-GB"/>
          </a:p>
        </p:txBody>
      </p:sp>
      <p:sp>
        <p:nvSpPr>
          <p:cNvPr id="7" name="Title 6"/>
          <p:cNvSpPr>
            <a:spLocks noGrp="1"/>
          </p:cNvSpPr>
          <p:nvPr>
            <p:ph type="title"/>
          </p:nvPr>
        </p:nvSpPr>
        <p:spPr>
          <a:xfrm>
            <a:off x="449263" y="964096"/>
            <a:ext cx="8243886" cy="785329"/>
          </a:xfrm>
        </p:spPr>
        <p:txBody>
          <a:bodyPr/>
          <a:lstStyle/>
          <a:p>
            <a:r>
              <a:rPr lang="en-GB" dirty="0"/>
              <a:t>GST-03 Submission Guideline</a:t>
            </a:r>
            <a:endParaRPr lang="en-US" dirty="0"/>
          </a:p>
        </p:txBody>
      </p:sp>
      <p:sp>
        <p:nvSpPr>
          <p:cNvPr id="8" name="TextBox 7"/>
          <p:cNvSpPr txBox="1"/>
          <p:nvPr/>
        </p:nvSpPr>
        <p:spPr>
          <a:xfrm>
            <a:off x="3981157" y="2066479"/>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1 | Setup</a:t>
            </a:r>
            <a:endParaRPr lang="en-US" sz="4400" b="1" dirty="0">
              <a:solidFill>
                <a:schemeClr val="tx1">
                  <a:lumMod val="95000"/>
                  <a:lumOff val="5000"/>
                </a:schemeClr>
              </a:solidFill>
            </a:endParaRPr>
          </a:p>
        </p:txBody>
      </p:sp>
      <p:sp>
        <p:nvSpPr>
          <p:cNvPr id="9" name="TextBox 8"/>
          <p:cNvSpPr txBox="1"/>
          <p:nvPr/>
        </p:nvSpPr>
        <p:spPr>
          <a:xfrm>
            <a:off x="3221501" y="1982071"/>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
        <p:nvSpPr>
          <p:cNvPr id="11" name="TextBox 10"/>
          <p:cNvSpPr txBox="1"/>
          <p:nvPr/>
        </p:nvSpPr>
        <p:spPr>
          <a:xfrm>
            <a:off x="3984112" y="2815679"/>
            <a:ext cx="4716756" cy="769441"/>
          </a:xfrm>
          <a:prstGeom prst="rect">
            <a:avLst/>
          </a:prstGeom>
          <a:noFill/>
        </p:spPr>
        <p:txBody>
          <a:bodyPr wrap="square" rtlCol="0">
            <a:spAutoFit/>
          </a:bodyPr>
          <a:lstStyle/>
          <a:p>
            <a:r>
              <a:rPr lang="en-US" sz="4400" b="1" dirty="0" smtClean="0">
                <a:solidFill>
                  <a:schemeClr val="tx1">
                    <a:lumMod val="95000"/>
                    <a:lumOff val="5000"/>
                  </a:schemeClr>
                </a:solidFill>
              </a:rPr>
              <a:t>Part 2 | Verify</a:t>
            </a:r>
            <a:endParaRPr lang="en-US" sz="4400" b="1" dirty="0">
              <a:solidFill>
                <a:schemeClr val="tx1">
                  <a:lumMod val="95000"/>
                  <a:lumOff val="5000"/>
                </a:schemeClr>
              </a:solidFill>
            </a:endParaRPr>
          </a:p>
        </p:txBody>
      </p:sp>
      <p:sp>
        <p:nvSpPr>
          <p:cNvPr id="12" name="TextBox 11"/>
          <p:cNvSpPr txBox="1"/>
          <p:nvPr/>
        </p:nvSpPr>
        <p:spPr>
          <a:xfrm>
            <a:off x="3253151" y="2751337"/>
            <a:ext cx="534572" cy="1015663"/>
          </a:xfrm>
          <a:prstGeom prst="rect">
            <a:avLst/>
          </a:prstGeom>
          <a:noFill/>
        </p:spPr>
        <p:txBody>
          <a:bodyPr wrap="square" rtlCol="0">
            <a:spAutoFit/>
          </a:bodyPr>
          <a:lstStyle/>
          <a:p>
            <a:r>
              <a:rPr lang="en-US" sz="6000" b="1" dirty="0" smtClean="0">
                <a:solidFill>
                  <a:srgbClr val="C00000"/>
                </a:solidFill>
                <a:sym typeface="Wingdings 2" panose="05020102010507070707" pitchFamily="18" charset="2"/>
              </a:rPr>
              <a:t></a:t>
            </a:r>
            <a:endParaRPr lang="en-US" sz="6000" b="1" dirty="0">
              <a:solidFill>
                <a:srgbClr val="C00000"/>
              </a:solidFill>
            </a:endParaRPr>
          </a:p>
        </p:txBody>
      </p:sp>
    </p:spTree>
    <p:extLst>
      <p:ext uri="{BB962C8B-B14F-4D97-AF65-F5344CB8AC3E}">
        <p14:creationId xmlns:p14="http://schemas.microsoft.com/office/powerpoint/2010/main" val="19293368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age Presentation">
  <a:themeElements>
    <a:clrScheme name="Custom 47">
      <a:dk1>
        <a:sysClr val="windowText" lastClr="000000"/>
      </a:dk1>
      <a:lt1>
        <a:sysClr val="window" lastClr="FFFFFF"/>
      </a:lt1>
      <a:dk2>
        <a:srgbClr val="007F64"/>
      </a:dk2>
      <a:lt2>
        <a:srgbClr val="E0E1DD"/>
      </a:lt2>
      <a:accent1>
        <a:srgbClr val="41A940"/>
      </a:accent1>
      <a:accent2>
        <a:srgbClr val="9A9B9C"/>
      </a:accent2>
      <a:accent3>
        <a:srgbClr val="4D4F53"/>
      </a:accent3>
      <a:accent4>
        <a:srgbClr val="6639B7"/>
      </a:accent4>
      <a:accent5>
        <a:srgbClr val="009FDA"/>
      </a:accent5>
      <a:accent6>
        <a:srgbClr val="FF5800"/>
      </a:accent6>
      <a:hlink>
        <a:srgbClr val="6639B7"/>
      </a:hlink>
      <a:folHlink>
        <a:srgbClr val="FF5800"/>
      </a:folHlink>
    </a:clrScheme>
    <a:fontScheme name="BBLP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Sage Presentation Template</Template>
  <TotalTime>6609</TotalTime>
  <Words>4177</Words>
  <Application>Microsoft Macintosh PowerPoint</Application>
  <PresentationFormat>On-screen Show (4:3)</PresentationFormat>
  <Paragraphs>570</Paragraphs>
  <Slides>52</Slides>
  <Notes>34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Sage Presentation</vt:lpstr>
      <vt:lpstr>Time to Examine Your GST 03 and GAF</vt:lpstr>
      <vt:lpstr>GST-03 Submission Guideline</vt:lpstr>
      <vt:lpstr>GST-03 Submission Guideline</vt:lpstr>
      <vt:lpstr> Part 1 | Setup Taxable period</vt:lpstr>
      <vt:lpstr> Part 1 | Setup Taxable period</vt:lpstr>
      <vt:lpstr> Part 1 | Setup Taxable period</vt:lpstr>
      <vt:lpstr> Part 1 | Setup GST-03 Access Rights</vt:lpstr>
      <vt:lpstr> Part 1 | Setup GST-03 Access Rights</vt:lpstr>
      <vt:lpstr>GST-03 Submission Guideline</vt:lpstr>
      <vt:lpstr> Part 2 | Verify Tax Report , Input/Output Tax GL Ledger, GST-03</vt:lpstr>
      <vt:lpstr> Part 2 | Verify Tax Report , Input/Output Tax GL Ledger, GST-03</vt:lpstr>
      <vt:lpstr> Part 2 | Verify Entries via Transaction File Maintenance</vt:lpstr>
      <vt:lpstr> Part 2 | Verify Entries via Transaction File Maintenance</vt:lpstr>
      <vt:lpstr> Part 2 | Verify Entries via Transaction File Maintenance</vt:lpstr>
      <vt:lpstr> Part 2 | Verify Commonly made mistakes</vt:lpstr>
      <vt:lpstr> Part 2 | Verify Commonly made mistakes</vt:lpstr>
      <vt:lpstr> Part 2 | Verify Commonly made mistakes</vt:lpstr>
      <vt:lpstr> Part 2 | Verify Commonly made mistakes</vt:lpstr>
      <vt:lpstr> Part 2 | Verify Commonly made mistakes</vt:lpstr>
      <vt:lpstr> Part 2 | Verify Consistency Upgrade Program</vt:lpstr>
      <vt:lpstr> Part 2 | Verify Tax code for Debit Note &amp; Credit Note</vt:lpstr>
      <vt:lpstr> Part 2 | Verify Out of period transactions</vt:lpstr>
      <vt:lpstr>GST-03 Submission Guideline</vt:lpstr>
      <vt:lpstr> Part 3 | Finalize GST-03 – Save as Final</vt:lpstr>
      <vt:lpstr> Part 3 | Finalize GST-03 – Save as Final</vt:lpstr>
      <vt:lpstr> Part 3 | Finalize GST-03 – Versioning</vt:lpstr>
      <vt:lpstr> Part 3 | Finalize GST-03 – Versioning</vt:lpstr>
      <vt:lpstr>GST-03 Submission Guideline</vt:lpstr>
      <vt:lpstr> Part 4 | Submit Generate TAP and upload</vt:lpstr>
      <vt:lpstr> Part 4 | Submit Generate TAP and upload</vt:lpstr>
      <vt:lpstr> Part 4 | Submit Manual Submission – Important notice from JKDM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GST Clinic Countdown to April 1, 2015</dc:title>
  <dc:creator>Mok,Irene</dc:creator>
  <cp:lastModifiedBy>aaron lim</cp:lastModifiedBy>
  <cp:revision>217</cp:revision>
  <cp:lastPrinted>2015-01-18T05:26:46Z</cp:lastPrinted>
  <dcterms:created xsi:type="dcterms:W3CDTF">2014-12-15T06:19:39Z</dcterms:created>
  <dcterms:modified xsi:type="dcterms:W3CDTF">2017-04-20T11:20:15Z</dcterms:modified>
</cp:coreProperties>
</file>